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62" r:id="rId4"/>
  </p:sldMasterIdLst>
  <p:notesMasterIdLst>
    <p:notesMasterId r:id="rId23"/>
  </p:notesMasterIdLst>
  <p:handoutMasterIdLst>
    <p:handoutMasterId r:id="rId24"/>
  </p:handoutMasterIdLst>
  <p:sldIdLst>
    <p:sldId id="263" r:id="rId5"/>
    <p:sldId id="256" r:id="rId6"/>
    <p:sldId id="286" r:id="rId7"/>
    <p:sldId id="281" r:id="rId8"/>
    <p:sldId id="266" r:id="rId9"/>
    <p:sldId id="290" r:id="rId10"/>
    <p:sldId id="306" r:id="rId11"/>
    <p:sldId id="304" r:id="rId12"/>
    <p:sldId id="307" r:id="rId13"/>
    <p:sldId id="305" r:id="rId14"/>
    <p:sldId id="308" r:id="rId15"/>
    <p:sldId id="259" r:id="rId16"/>
    <p:sldId id="261" r:id="rId17"/>
    <p:sldId id="291" r:id="rId18"/>
    <p:sldId id="292" r:id="rId19"/>
    <p:sldId id="293" r:id="rId20"/>
    <p:sldId id="272" r:id="rId21"/>
    <p:sldId id="302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2" autoAdjust="0"/>
    <p:restoredTop sz="92971" autoAdjust="0"/>
  </p:normalViewPr>
  <p:slideViewPr>
    <p:cSldViewPr snapToGrid="0" snapToObjects="1">
      <p:cViewPr varScale="1">
        <p:scale>
          <a:sx n="160" d="100"/>
          <a:sy n="160" d="100"/>
        </p:scale>
        <p:origin x="182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A4AF8A-29FF-1348-9E83-8E4EA055F6FB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113B49-4E13-D54A-AF31-180B90612117}">
      <dgm:prSet phldrT="[Text]"/>
      <dgm:spPr/>
      <dgm:t>
        <a:bodyPr/>
        <a:lstStyle/>
        <a:p>
          <a:r>
            <a:rPr lang="en-US" dirty="0"/>
            <a:t>Basic Needs</a:t>
          </a:r>
        </a:p>
      </dgm:t>
    </dgm:pt>
    <dgm:pt modelId="{F106554B-5345-6943-8FCE-1D3182AE87B8}" type="parTrans" cxnId="{0303695F-AAE4-C04B-9091-434A852BAADD}">
      <dgm:prSet/>
      <dgm:spPr/>
      <dgm:t>
        <a:bodyPr/>
        <a:lstStyle/>
        <a:p>
          <a:endParaRPr lang="en-US"/>
        </a:p>
      </dgm:t>
    </dgm:pt>
    <dgm:pt modelId="{A72EAEBF-75B7-F442-9993-BDC589A0E86A}" type="sibTrans" cxnId="{0303695F-AAE4-C04B-9091-434A852BAADD}">
      <dgm:prSet/>
      <dgm:spPr/>
      <dgm:t>
        <a:bodyPr/>
        <a:lstStyle/>
        <a:p>
          <a:endParaRPr lang="en-US"/>
        </a:p>
      </dgm:t>
    </dgm:pt>
    <dgm:pt modelId="{C32EB434-4064-AF49-A197-FD114E6B66D8}">
      <dgm:prSet phldrT="[Text]"/>
      <dgm:spPr/>
      <dgm:t>
        <a:bodyPr/>
        <a:lstStyle/>
        <a:p>
          <a:r>
            <a:rPr lang="en-US" dirty="0"/>
            <a:t>1 year</a:t>
          </a:r>
        </a:p>
      </dgm:t>
    </dgm:pt>
    <dgm:pt modelId="{727EC883-B28B-494D-832B-58C5647BCE44}" type="parTrans" cxnId="{3DE48B5B-8B09-F742-A5B4-3113DCF204C4}">
      <dgm:prSet/>
      <dgm:spPr/>
      <dgm:t>
        <a:bodyPr/>
        <a:lstStyle/>
        <a:p>
          <a:endParaRPr lang="en-US"/>
        </a:p>
      </dgm:t>
    </dgm:pt>
    <dgm:pt modelId="{216390C4-3A88-C24D-93C0-E0A9863573B4}" type="sibTrans" cxnId="{3DE48B5B-8B09-F742-A5B4-3113DCF204C4}">
      <dgm:prSet/>
      <dgm:spPr/>
      <dgm:t>
        <a:bodyPr/>
        <a:lstStyle/>
        <a:p>
          <a:endParaRPr lang="en-US"/>
        </a:p>
      </dgm:t>
    </dgm:pt>
    <dgm:pt modelId="{F2E00747-C9FD-904C-A5B4-7B07D7F2A5D1}">
      <dgm:prSet phldrT="[Text]"/>
      <dgm:spPr/>
      <dgm:t>
        <a:bodyPr/>
        <a:lstStyle/>
        <a:p>
          <a:r>
            <a:rPr lang="en-US" dirty="0"/>
            <a:t>2025-2026</a:t>
          </a:r>
        </a:p>
      </dgm:t>
    </dgm:pt>
    <dgm:pt modelId="{E79FFF99-FA20-CF48-9247-F5EC1B9813B8}" type="parTrans" cxnId="{3C5437E9-7CFA-9A4A-83EE-A3DC6A97D3D2}">
      <dgm:prSet/>
      <dgm:spPr/>
      <dgm:t>
        <a:bodyPr/>
        <a:lstStyle/>
        <a:p>
          <a:endParaRPr lang="en-US"/>
        </a:p>
      </dgm:t>
    </dgm:pt>
    <dgm:pt modelId="{DBA3B276-E501-AA44-9595-109C0477C430}" type="sibTrans" cxnId="{3C5437E9-7CFA-9A4A-83EE-A3DC6A97D3D2}">
      <dgm:prSet/>
      <dgm:spPr/>
      <dgm:t>
        <a:bodyPr/>
        <a:lstStyle/>
        <a:p>
          <a:endParaRPr lang="en-US"/>
        </a:p>
      </dgm:t>
    </dgm:pt>
    <dgm:pt modelId="{EDB596A8-42AD-714A-A4C8-1247306ED5EE}">
      <dgm:prSet phldrT="[Text]"/>
      <dgm:spPr/>
      <dgm:t>
        <a:bodyPr/>
        <a:lstStyle/>
        <a:p>
          <a:r>
            <a:rPr lang="en-US" dirty="0"/>
            <a:t>Youth Opportunity (Education)</a:t>
          </a:r>
        </a:p>
      </dgm:t>
    </dgm:pt>
    <dgm:pt modelId="{08C851AC-50FA-7049-9563-57CC310C9963}" type="parTrans" cxnId="{0DD9E3EE-2F90-C048-9F03-32C7E3D2F055}">
      <dgm:prSet/>
      <dgm:spPr/>
      <dgm:t>
        <a:bodyPr/>
        <a:lstStyle/>
        <a:p>
          <a:endParaRPr lang="en-US"/>
        </a:p>
      </dgm:t>
    </dgm:pt>
    <dgm:pt modelId="{0EEB1160-CD38-2C4F-A8C9-7BEEA7E86277}" type="sibTrans" cxnId="{0DD9E3EE-2F90-C048-9F03-32C7E3D2F055}">
      <dgm:prSet/>
      <dgm:spPr/>
      <dgm:t>
        <a:bodyPr/>
        <a:lstStyle/>
        <a:p>
          <a:endParaRPr lang="en-US"/>
        </a:p>
      </dgm:t>
    </dgm:pt>
    <dgm:pt modelId="{9BD77CD9-2AAF-9A45-B77F-6265A4B4A74F}">
      <dgm:prSet phldrT="[Text]"/>
      <dgm:spPr/>
      <dgm:t>
        <a:bodyPr/>
        <a:lstStyle/>
        <a:p>
          <a:r>
            <a:rPr lang="en-US" dirty="0"/>
            <a:t>3 year begins</a:t>
          </a:r>
        </a:p>
      </dgm:t>
    </dgm:pt>
    <dgm:pt modelId="{43BA2A2A-3634-2849-B038-2753BB406854}" type="parTrans" cxnId="{CB552019-41A3-B348-A0AE-037D49532B5F}">
      <dgm:prSet/>
      <dgm:spPr/>
      <dgm:t>
        <a:bodyPr/>
        <a:lstStyle/>
        <a:p>
          <a:endParaRPr lang="en-US"/>
        </a:p>
      </dgm:t>
    </dgm:pt>
    <dgm:pt modelId="{6C2073A9-9A55-6640-BFB9-D4B37FA38E98}" type="sibTrans" cxnId="{CB552019-41A3-B348-A0AE-037D49532B5F}">
      <dgm:prSet/>
      <dgm:spPr/>
      <dgm:t>
        <a:bodyPr/>
        <a:lstStyle/>
        <a:p>
          <a:endParaRPr lang="en-US"/>
        </a:p>
      </dgm:t>
    </dgm:pt>
    <dgm:pt modelId="{C0718A87-610D-C449-A83D-D8F76899EB96}">
      <dgm:prSet phldrT="[Text]"/>
      <dgm:spPr/>
      <dgm:t>
        <a:bodyPr/>
        <a:lstStyle/>
        <a:p>
          <a:r>
            <a:rPr lang="en-US" dirty="0"/>
            <a:t>Financial Stability</a:t>
          </a:r>
        </a:p>
      </dgm:t>
    </dgm:pt>
    <dgm:pt modelId="{4E3632C3-4093-8E4C-9892-13E783DE4A61}" type="parTrans" cxnId="{4CAA7529-C0BE-1247-AB1C-4FBA4A04B2E6}">
      <dgm:prSet/>
      <dgm:spPr/>
      <dgm:t>
        <a:bodyPr/>
        <a:lstStyle/>
        <a:p>
          <a:endParaRPr lang="en-US"/>
        </a:p>
      </dgm:t>
    </dgm:pt>
    <dgm:pt modelId="{E53BD92E-951F-AA48-8954-4712789F0D0A}" type="sibTrans" cxnId="{4CAA7529-C0BE-1247-AB1C-4FBA4A04B2E6}">
      <dgm:prSet/>
      <dgm:spPr/>
      <dgm:t>
        <a:bodyPr/>
        <a:lstStyle/>
        <a:p>
          <a:endParaRPr lang="en-US"/>
        </a:p>
      </dgm:t>
    </dgm:pt>
    <dgm:pt modelId="{0B53E159-D846-6947-91D5-ED1AD7D99464}">
      <dgm:prSet phldrT="[Text]"/>
      <dgm:spPr/>
      <dgm:t>
        <a:bodyPr/>
        <a:lstStyle/>
        <a:p>
          <a:r>
            <a:rPr lang="en-US" dirty="0"/>
            <a:t>1 year remains</a:t>
          </a:r>
        </a:p>
      </dgm:t>
    </dgm:pt>
    <dgm:pt modelId="{C948239C-6D70-3F4D-B56C-17B08DCE7D36}" type="parTrans" cxnId="{92505E76-7DEB-2A4B-9569-E8057E022C45}">
      <dgm:prSet/>
      <dgm:spPr/>
      <dgm:t>
        <a:bodyPr/>
        <a:lstStyle/>
        <a:p>
          <a:endParaRPr lang="en-US"/>
        </a:p>
      </dgm:t>
    </dgm:pt>
    <dgm:pt modelId="{0A1CFE60-9D39-4348-9122-C80B6D3EF210}" type="sibTrans" cxnId="{92505E76-7DEB-2A4B-9569-E8057E022C45}">
      <dgm:prSet/>
      <dgm:spPr/>
      <dgm:t>
        <a:bodyPr/>
        <a:lstStyle/>
        <a:p>
          <a:endParaRPr lang="en-US"/>
        </a:p>
      </dgm:t>
    </dgm:pt>
    <dgm:pt modelId="{E99A89E9-B991-D14C-8493-B7E5F00887BF}">
      <dgm:prSet phldrT="[Text]"/>
      <dgm:spPr/>
      <dgm:t>
        <a:bodyPr/>
        <a:lstStyle/>
        <a:p>
          <a:r>
            <a:rPr lang="en-US" dirty="0"/>
            <a:t>2025-2026</a:t>
          </a:r>
        </a:p>
      </dgm:t>
    </dgm:pt>
    <dgm:pt modelId="{FDB993C9-3031-3E45-823E-B732B4B09DD5}" type="parTrans" cxnId="{919AAB66-E514-A847-9BAB-D2407B690CD2}">
      <dgm:prSet/>
      <dgm:spPr/>
      <dgm:t>
        <a:bodyPr/>
        <a:lstStyle/>
        <a:p>
          <a:endParaRPr lang="en-US"/>
        </a:p>
      </dgm:t>
    </dgm:pt>
    <dgm:pt modelId="{9C5BBBC4-3D07-EA43-A5DA-F5C37675EABF}" type="sibTrans" cxnId="{919AAB66-E514-A847-9BAB-D2407B690CD2}">
      <dgm:prSet/>
      <dgm:spPr/>
      <dgm:t>
        <a:bodyPr/>
        <a:lstStyle/>
        <a:p>
          <a:endParaRPr lang="en-US"/>
        </a:p>
      </dgm:t>
    </dgm:pt>
    <dgm:pt modelId="{F03E2D8E-C5F2-B44D-AEAE-E75C33979359}">
      <dgm:prSet phldrT="[Text]"/>
      <dgm:spPr/>
      <dgm:t>
        <a:bodyPr/>
        <a:lstStyle/>
        <a:p>
          <a:r>
            <a:rPr lang="en-US" dirty="0"/>
            <a:t>Health</a:t>
          </a:r>
        </a:p>
      </dgm:t>
    </dgm:pt>
    <dgm:pt modelId="{D0358A7B-1FB7-6A45-A9DF-6ED7C421CEA7}" type="parTrans" cxnId="{0616C114-E774-E041-BC98-573BE1E7DCC4}">
      <dgm:prSet/>
      <dgm:spPr/>
      <dgm:t>
        <a:bodyPr/>
        <a:lstStyle/>
        <a:p>
          <a:endParaRPr lang="en-US"/>
        </a:p>
      </dgm:t>
    </dgm:pt>
    <dgm:pt modelId="{0CB70340-692E-6A49-A01B-AFC6FCCF01D3}" type="sibTrans" cxnId="{0616C114-E774-E041-BC98-573BE1E7DCC4}">
      <dgm:prSet/>
      <dgm:spPr/>
      <dgm:t>
        <a:bodyPr/>
        <a:lstStyle/>
        <a:p>
          <a:endParaRPr lang="en-US"/>
        </a:p>
      </dgm:t>
    </dgm:pt>
    <dgm:pt modelId="{EDEE59A7-7D45-1A4B-BB9E-BABC8E76368F}">
      <dgm:prSet phldrT="[Text]"/>
      <dgm:spPr/>
      <dgm:t>
        <a:bodyPr/>
        <a:lstStyle/>
        <a:p>
          <a:r>
            <a:rPr lang="en-US" dirty="0"/>
            <a:t>2 years remain</a:t>
          </a:r>
        </a:p>
      </dgm:t>
    </dgm:pt>
    <dgm:pt modelId="{BA21B5BD-60B7-184B-B816-B61BBE74741D}" type="parTrans" cxnId="{739F5713-913A-D049-BCC8-8FCD13894225}">
      <dgm:prSet/>
      <dgm:spPr/>
      <dgm:t>
        <a:bodyPr/>
        <a:lstStyle/>
        <a:p>
          <a:endParaRPr lang="en-US"/>
        </a:p>
      </dgm:t>
    </dgm:pt>
    <dgm:pt modelId="{B70D8150-5EED-4A4A-A293-7D167FFB7BB1}" type="sibTrans" cxnId="{739F5713-913A-D049-BCC8-8FCD13894225}">
      <dgm:prSet/>
      <dgm:spPr/>
      <dgm:t>
        <a:bodyPr/>
        <a:lstStyle/>
        <a:p>
          <a:endParaRPr lang="en-US"/>
        </a:p>
      </dgm:t>
    </dgm:pt>
    <dgm:pt modelId="{27079292-52D9-407D-BEB7-A65DC4949487}">
      <dgm:prSet phldrT="[Text]"/>
      <dgm:spPr/>
      <dgm:t>
        <a:bodyPr/>
        <a:lstStyle/>
        <a:p>
          <a:r>
            <a:rPr lang="en-US" dirty="0"/>
            <a:t>2025-2028</a:t>
          </a:r>
        </a:p>
      </dgm:t>
    </dgm:pt>
    <dgm:pt modelId="{AFC18581-4B95-453A-9E68-D59223157291}" type="parTrans" cxnId="{BBF72231-7F10-4CAA-A980-0BCFEF47D624}">
      <dgm:prSet/>
      <dgm:spPr/>
      <dgm:t>
        <a:bodyPr/>
        <a:lstStyle/>
        <a:p>
          <a:endParaRPr lang="en-US"/>
        </a:p>
      </dgm:t>
    </dgm:pt>
    <dgm:pt modelId="{65F69C69-587A-4F57-A133-1E354CB29C82}" type="sibTrans" cxnId="{BBF72231-7F10-4CAA-A980-0BCFEF47D624}">
      <dgm:prSet/>
      <dgm:spPr/>
      <dgm:t>
        <a:bodyPr/>
        <a:lstStyle/>
        <a:p>
          <a:endParaRPr lang="en-US"/>
        </a:p>
      </dgm:t>
    </dgm:pt>
    <dgm:pt modelId="{2332C343-9364-48C8-BA79-36AA138FB089}">
      <dgm:prSet phldrT="[Text]"/>
      <dgm:spPr/>
      <dgm:t>
        <a:bodyPr/>
        <a:lstStyle/>
        <a:p>
          <a:r>
            <a:rPr lang="en-US" dirty="0"/>
            <a:t>2025-2027	</a:t>
          </a:r>
        </a:p>
      </dgm:t>
    </dgm:pt>
    <dgm:pt modelId="{E8AF8C4F-2393-4943-B911-B5953F7F147E}" type="sibTrans" cxnId="{6677F7D2-0C3F-4442-9E2A-F4D89A9C1AAA}">
      <dgm:prSet/>
      <dgm:spPr/>
      <dgm:t>
        <a:bodyPr/>
        <a:lstStyle/>
        <a:p>
          <a:endParaRPr lang="en-US"/>
        </a:p>
      </dgm:t>
    </dgm:pt>
    <dgm:pt modelId="{32AD9049-D880-4850-8C65-EB1591A7E7A3}" type="parTrans" cxnId="{6677F7D2-0C3F-4442-9E2A-F4D89A9C1AAA}">
      <dgm:prSet/>
      <dgm:spPr/>
      <dgm:t>
        <a:bodyPr/>
        <a:lstStyle/>
        <a:p>
          <a:endParaRPr lang="en-US"/>
        </a:p>
      </dgm:t>
    </dgm:pt>
    <dgm:pt modelId="{9D487918-A07F-1448-A76A-71C2FC4A8421}" type="pres">
      <dgm:prSet presAssocID="{9BA4AF8A-29FF-1348-9E83-8E4EA055F6F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BC3F435-DDEA-EE43-9B82-B46C45BA3111}" type="pres">
      <dgm:prSet presAssocID="{98113B49-4E13-D54A-AF31-180B90612117}" presName="circle1" presStyleLbl="node1" presStyleIdx="0" presStyleCnt="4"/>
      <dgm:spPr/>
    </dgm:pt>
    <dgm:pt modelId="{BD16DAA7-DA83-024E-BA78-A91E5C04294A}" type="pres">
      <dgm:prSet presAssocID="{98113B49-4E13-D54A-AF31-180B90612117}" presName="space" presStyleCnt="0"/>
      <dgm:spPr/>
    </dgm:pt>
    <dgm:pt modelId="{DA0CCA55-ED65-0F42-89CA-3034D3D7D921}" type="pres">
      <dgm:prSet presAssocID="{98113B49-4E13-D54A-AF31-180B90612117}" presName="rect1" presStyleLbl="alignAcc1" presStyleIdx="0" presStyleCnt="4"/>
      <dgm:spPr/>
    </dgm:pt>
    <dgm:pt modelId="{702A21C4-449A-544B-9B93-79F59BB20C23}" type="pres">
      <dgm:prSet presAssocID="{EDB596A8-42AD-714A-A4C8-1247306ED5EE}" presName="vertSpace2" presStyleLbl="node1" presStyleIdx="0" presStyleCnt="4"/>
      <dgm:spPr/>
    </dgm:pt>
    <dgm:pt modelId="{AD8B68AA-7CCA-0A4A-B4B3-E8EE62B4A360}" type="pres">
      <dgm:prSet presAssocID="{EDB596A8-42AD-714A-A4C8-1247306ED5EE}" presName="circle2" presStyleLbl="node1" presStyleIdx="1" presStyleCnt="4"/>
      <dgm:spPr/>
    </dgm:pt>
    <dgm:pt modelId="{6F5B68B2-1F3A-FC4F-8B72-7EAB42963229}" type="pres">
      <dgm:prSet presAssocID="{EDB596A8-42AD-714A-A4C8-1247306ED5EE}" presName="rect2" presStyleLbl="alignAcc1" presStyleIdx="1" presStyleCnt="4" custLinFactNeighborX="1349" custLinFactNeighborY="1990"/>
      <dgm:spPr/>
    </dgm:pt>
    <dgm:pt modelId="{11E17C4E-DB42-6D4B-8AA0-8D5656E595D5}" type="pres">
      <dgm:prSet presAssocID="{C0718A87-610D-C449-A83D-D8F76899EB96}" presName="vertSpace3" presStyleLbl="node1" presStyleIdx="1" presStyleCnt="4"/>
      <dgm:spPr/>
    </dgm:pt>
    <dgm:pt modelId="{08956734-DFC4-FB42-B15C-57ECE3EAE7E0}" type="pres">
      <dgm:prSet presAssocID="{C0718A87-610D-C449-A83D-D8F76899EB96}" presName="circle3" presStyleLbl="node1" presStyleIdx="2" presStyleCnt="4"/>
      <dgm:spPr/>
    </dgm:pt>
    <dgm:pt modelId="{03972D22-6813-BC4B-B46F-E66D80E4996F}" type="pres">
      <dgm:prSet presAssocID="{C0718A87-610D-C449-A83D-D8F76899EB96}" presName="rect3" presStyleLbl="alignAcc1" presStyleIdx="2" presStyleCnt="4"/>
      <dgm:spPr/>
    </dgm:pt>
    <dgm:pt modelId="{066C5A66-9BBF-E34B-8717-B201DCDB9F4C}" type="pres">
      <dgm:prSet presAssocID="{F03E2D8E-C5F2-B44D-AEAE-E75C33979359}" presName="vertSpace4" presStyleLbl="node1" presStyleIdx="2" presStyleCnt="4"/>
      <dgm:spPr/>
    </dgm:pt>
    <dgm:pt modelId="{AF827157-F96D-224F-8BFA-F5F512E7FDF2}" type="pres">
      <dgm:prSet presAssocID="{F03E2D8E-C5F2-B44D-AEAE-E75C33979359}" presName="circle4" presStyleLbl="node1" presStyleIdx="3" presStyleCnt="4"/>
      <dgm:spPr/>
    </dgm:pt>
    <dgm:pt modelId="{19FD857C-7942-5043-A7A3-23882EE4E05C}" type="pres">
      <dgm:prSet presAssocID="{F03E2D8E-C5F2-B44D-AEAE-E75C33979359}" presName="rect4" presStyleLbl="alignAcc1" presStyleIdx="3" presStyleCnt="4"/>
      <dgm:spPr/>
    </dgm:pt>
    <dgm:pt modelId="{765C2BC4-4964-8E4D-A39A-12CEE94E933D}" type="pres">
      <dgm:prSet presAssocID="{98113B49-4E13-D54A-AF31-180B90612117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FE0DE290-6A8D-A741-A6EA-030E55AB2BD2}" type="pres">
      <dgm:prSet presAssocID="{98113B49-4E13-D54A-AF31-180B90612117}" presName="rect1ChTx" presStyleLbl="alignAcc1" presStyleIdx="3" presStyleCnt="4">
        <dgm:presLayoutVars>
          <dgm:bulletEnabled val="1"/>
        </dgm:presLayoutVars>
      </dgm:prSet>
      <dgm:spPr/>
    </dgm:pt>
    <dgm:pt modelId="{3E80A239-B949-FE4E-B300-2EBA0A5EBAE2}" type="pres">
      <dgm:prSet presAssocID="{EDB596A8-42AD-714A-A4C8-1247306ED5EE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3B8F4CEA-2B39-BC49-BCA3-22CEBCDF73A2}" type="pres">
      <dgm:prSet presAssocID="{EDB596A8-42AD-714A-A4C8-1247306ED5EE}" presName="rect2ChTx" presStyleLbl="alignAcc1" presStyleIdx="3" presStyleCnt="4">
        <dgm:presLayoutVars>
          <dgm:bulletEnabled val="1"/>
        </dgm:presLayoutVars>
      </dgm:prSet>
      <dgm:spPr/>
    </dgm:pt>
    <dgm:pt modelId="{A2E2BB9C-8090-CA4D-8F20-D9F4A2B0653C}" type="pres">
      <dgm:prSet presAssocID="{C0718A87-610D-C449-A83D-D8F76899EB96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183D8951-D52A-3A42-BBC2-E4CF6882BF86}" type="pres">
      <dgm:prSet presAssocID="{C0718A87-610D-C449-A83D-D8F76899EB96}" presName="rect3ChTx" presStyleLbl="alignAcc1" presStyleIdx="3" presStyleCnt="4">
        <dgm:presLayoutVars>
          <dgm:bulletEnabled val="1"/>
        </dgm:presLayoutVars>
      </dgm:prSet>
      <dgm:spPr/>
    </dgm:pt>
    <dgm:pt modelId="{39925AED-9277-EE4F-BCE3-239320A855FE}" type="pres">
      <dgm:prSet presAssocID="{F03E2D8E-C5F2-B44D-AEAE-E75C33979359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E8F9554B-3D5E-C342-904A-51D0DD3880B8}" type="pres">
      <dgm:prSet presAssocID="{F03E2D8E-C5F2-B44D-AEAE-E75C33979359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7E898603-2370-4E87-B56A-3C7A674913F3}" type="presOf" srcId="{C0718A87-610D-C449-A83D-D8F76899EB96}" destId="{A2E2BB9C-8090-CA4D-8F20-D9F4A2B0653C}" srcOrd="1" destOrd="0" presId="urn:microsoft.com/office/officeart/2005/8/layout/target3"/>
    <dgm:cxn modelId="{57487B09-AE40-472F-B3ED-AC0A809FDFE6}" type="presOf" srcId="{9BA4AF8A-29FF-1348-9E83-8E4EA055F6FB}" destId="{9D487918-A07F-1448-A76A-71C2FC4A8421}" srcOrd="0" destOrd="0" presId="urn:microsoft.com/office/officeart/2005/8/layout/target3"/>
    <dgm:cxn modelId="{A56F790C-BA0C-4476-BAF6-592BA1C42F25}" type="presOf" srcId="{27079292-52D9-407D-BEB7-A65DC4949487}" destId="{3B8F4CEA-2B39-BC49-BCA3-22CEBCDF73A2}" srcOrd="0" destOrd="1" presId="urn:microsoft.com/office/officeart/2005/8/layout/target3"/>
    <dgm:cxn modelId="{739F5713-913A-D049-BCC8-8FCD13894225}" srcId="{F03E2D8E-C5F2-B44D-AEAE-E75C33979359}" destId="{EDEE59A7-7D45-1A4B-BB9E-BABC8E76368F}" srcOrd="0" destOrd="0" parTransId="{BA21B5BD-60B7-184B-B816-B61BBE74741D}" sibTransId="{B70D8150-5EED-4A4A-A293-7D167FFB7BB1}"/>
    <dgm:cxn modelId="{0616C114-E774-E041-BC98-573BE1E7DCC4}" srcId="{9BA4AF8A-29FF-1348-9E83-8E4EA055F6FB}" destId="{F03E2D8E-C5F2-B44D-AEAE-E75C33979359}" srcOrd="3" destOrd="0" parTransId="{D0358A7B-1FB7-6A45-A9DF-6ED7C421CEA7}" sibTransId="{0CB70340-692E-6A49-A01B-AFC6FCCF01D3}"/>
    <dgm:cxn modelId="{D0121E17-F049-4D01-A515-33B16D93F27A}" type="presOf" srcId="{EDEE59A7-7D45-1A4B-BB9E-BABC8E76368F}" destId="{E8F9554B-3D5E-C342-904A-51D0DD3880B8}" srcOrd="0" destOrd="0" presId="urn:microsoft.com/office/officeart/2005/8/layout/target3"/>
    <dgm:cxn modelId="{CB552019-41A3-B348-A0AE-037D49532B5F}" srcId="{EDB596A8-42AD-714A-A4C8-1247306ED5EE}" destId="{9BD77CD9-2AAF-9A45-B77F-6265A4B4A74F}" srcOrd="0" destOrd="0" parTransId="{43BA2A2A-3634-2849-B038-2753BB406854}" sibTransId="{6C2073A9-9A55-6640-BFB9-D4B37FA38E98}"/>
    <dgm:cxn modelId="{2917011B-DFB4-4F85-881F-CCBAFF2ED2CB}" type="presOf" srcId="{EDB596A8-42AD-714A-A4C8-1247306ED5EE}" destId="{3E80A239-B949-FE4E-B300-2EBA0A5EBAE2}" srcOrd="1" destOrd="0" presId="urn:microsoft.com/office/officeart/2005/8/layout/target3"/>
    <dgm:cxn modelId="{4CAA7529-C0BE-1247-AB1C-4FBA4A04B2E6}" srcId="{9BA4AF8A-29FF-1348-9E83-8E4EA055F6FB}" destId="{C0718A87-610D-C449-A83D-D8F76899EB96}" srcOrd="2" destOrd="0" parTransId="{4E3632C3-4093-8E4C-9892-13E783DE4A61}" sibTransId="{E53BD92E-951F-AA48-8954-4712789F0D0A}"/>
    <dgm:cxn modelId="{826EA32B-B1D3-4C8E-B083-DC3E858991B6}" type="presOf" srcId="{F03E2D8E-C5F2-B44D-AEAE-E75C33979359}" destId="{39925AED-9277-EE4F-BCE3-239320A855FE}" srcOrd="1" destOrd="0" presId="urn:microsoft.com/office/officeart/2005/8/layout/target3"/>
    <dgm:cxn modelId="{BBF72231-7F10-4CAA-A980-0BCFEF47D624}" srcId="{EDB596A8-42AD-714A-A4C8-1247306ED5EE}" destId="{27079292-52D9-407D-BEB7-A65DC4949487}" srcOrd="1" destOrd="0" parTransId="{AFC18581-4B95-453A-9E68-D59223157291}" sibTransId="{65F69C69-587A-4F57-A133-1E354CB29C82}"/>
    <dgm:cxn modelId="{7631993A-48EB-4995-9CFF-7CEEE9349C09}" type="presOf" srcId="{F2E00747-C9FD-904C-A5B4-7B07D7F2A5D1}" destId="{FE0DE290-6A8D-A741-A6EA-030E55AB2BD2}" srcOrd="0" destOrd="1" presId="urn:microsoft.com/office/officeart/2005/8/layout/target3"/>
    <dgm:cxn modelId="{3DE48B5B-8B09-F742-A5B4-3113DCF204C4}" srcId="{98113B49-4E13-D54A-AF31-180B90612117}" destId="{C32EB434-4064-AF49-A197-FD114E6B66D8}" srcOrd="0" destOrd="0" parTransId="{727EC883-B28B-494D-832B-58C5647BCE44}" sibTransId="{216390C4-3A88-C24D-93C0-E0A9863573B4}"/>
    <dgm:cxn modelId="{0303695F-AAE4-C04B-9091-434A852BAADD}" srcId="{9BA4AF8A-29FF-1348-9E83-8E4EA055F6FB}" destId="{98113B49-4E13-D54A-AF31-180B90612117}" srcOrd="0" destOrd="0" parTransId="{F106554B-5345-6943-8FCE-1D3182AE87B8}" sibTransId="{A72EAEBF-75B7-F442-9993-BDC589A0E86A}"/>
    <dgm:cxn modelId="{919AAB66-E514-A847-9BAB-D2407B690CD2}" srcId="{C0718A87-610D-C449-A83D-D8F76899EB96}" destId="{E99A89E9-B991-D14C-8493-B7E5F00887BF}" srcOrd="1" destOrd="0" parTransId="{FDB993C9-3031-3E45-823E-B732B4B09DD5}" sibTransId="{9C5BBBC4-3D07-EA43-A5DA-F5C37675EABF}"/>
    <dgm:cxn modelId="{F417BF4A-FFE2-4A2A-83F9-BEE7DABD2612}" type="presOf" srcId="{2332C343-9364-48C8-BA79-36AA138FB089}" destId="{E8F9554B-3D5E-C342-904A-51D0DD3880B8}" srcOrd="0" destOrd="1" presId="urn:microsoft.com/office/officeart/2005/8/layout/target3"/>
    <dgm:cxn modelId="{6129F34D-3B98-4481-81DB-362255DEE3DB}" type="presOf" srcId="{C32EB434-4064-AF49-A197-FD114E6B66D8}" destId="{FE0DE290-6A8D-A741-A6EA-030E55AB2BD2}" srcOrd="0" destOrd="0" presId="urn:microsoft.com/office/officeart/2005/8/layout/target3"/>
    <dgm:cxn modelId="{9E025B4E-E2D9-4F28-9767-EE62ED5E1052}" type="presOf" srcId="{EDB596A8-42AD-714A-A4C8-1247306ED5EE}" destId="{6F5B68B2-1F3A-FC4F-8B72-7EAB42963229}" srcOrd="0" destOrd="0" presId="urn:microsoft.com/office/officeart/2005/8/layout/target3"/>
    <dgm:cxn modelId="{F034E56F-A508-4C3B-BB07-B34E58956AFF}" type="presOf" srcId="{0B53E159-D846-6947-91D5-ED1AD7D99464}" destId="{183D8951-D52A-3A42-BBC2-E4CF6882BF86}" srcOrd="0" destOrd="0" presId="urn:microsoft.com/office/officeart/2005/8/layout/target3"/>
    <dgm:cxn modelId="{92505E76-7DEB-2A4B-9569-E8057E022C45}" srcId="{C0718A87-610D-C449-A83D-D8F76899EB96}" destId="{0B53E159-D846-6947-91D5-ED1AD7D99464}" srcOrd="0" destOrd="0" parTransId="{C948239C-6D70-3F4D-B56C-17B08DCE7D36}" sibTransId="{0A1CFE60-9D39-4348-9122-C80B6D3EF210}"/>
    <dgm:cxn modelId="{E3FC3C58-754D-4F01-A8DD-7968E813A664}" type="presOf" srcId="{98113B49-4E13-D54A-AF31-180B90612117}" destId="{765C2BC4-4964-8E4D-A39A-12CEE94E933D}" srcOrd="1" destOrd="0" presId="urn:microsoft.com/office/officeart/2005/8/layout/target3"/>
    <dgm:cxn modelId="{E66275C5-FC08-40CD-AECD-FDE3C5D9D8C3}" type="presOf" srcId="{C0718A87-610D-C449-A83D-D8F76899EB96}" destId="{03972D22-6813-BC4B-B46F-E66D80E4996F}" srcOrd="0" destOrd="0" presId="urn:microsoft.com/office/officeart/2005/8/layout/target3"/>
    <dgm:cxn modelId="{A4E980CB-6536-4B58-9DCE-94D4F08A6176}" type="presOf" srcId="{F03E2D8E-C5F2-B44D-AEAE-E75C33979359}" destId="{19FD857C-7942-5043-A7A3-23882EE4E05C}" srcOrd="0" destOrd="0" presId="urn:microsoft.com/office/officeart/2005/8/layout/target3"/>
    <dgm:cxn modelId="{6592CACB-123E-4307-83CF-BF4790F3014E}" type="presOf" srcId="{98113B49-4E13-D54A-AF31-180B90612117}" destId="{DA0CCA55-ED65-0F42-89CA-3034D3D7D921}" srcOrd="0" destOrd="0" presId="urn:microsoft.com/office/officeart/2005/8/layout/target3"/>
    <dgm:cxn modelId="{01294DD2-D926-4D92-9A48-14BC95C5AB89}" type="presOf" srcId="{E99A89E9-B991-D14C-8493-B7E5F00887BF}" destId="{183D8951-D52A-3A42-BBC2-E4CF6882BF86}" srcOrd="0" destOrd="1" presId="urn:microsoft.com/office/officeart/2005/8/layout/target3"/>
    <dgm:cxn modelId="{6677F7D2-0C3F-4442-9E2A-F4D89A9C1AAA}" srcId="{F03E2D8E-C5F2-B44D-AEAE-E75C33979359}" destId="{2332C343-9364-48C8-BA79-36AA138FB089}" srcOrd="1" destOrd="0" parTransId="{32AD9049-D880-4850-8C65-EB1591A7E7A3}" sibTransId="{E8AF8C4F-2393-4943-B911-B5953F7F147E}"/>
    <dgm:cxn modelId="{350155DB-2198-454E-95B4-2F25A6A4419D}" type="presOf" srcId="{9BD77CD9-2AAF-9A45-B77F-6265A4B4A74F}" destId="{3B8F4CEA-2B39-BC49-BCA3-22CEBCDF73A2}" srcOrd="0" destOrd="0" presId="urn:microsoft.com/office/officeart/2005/8/layout/target3"/>
    <dgm:cxn modelId="{3C5437E9-7CFA-9A4A-83EE-A3DC6A97D3D2}" srcId="{98113B49-4E13-D54A-AF31-180B90612117}" destId="{F2E00747-C9FD-904C-A5B4-7B07D7F2A5D1}" srcOrd="1" destOrd="0" parTransId="{E79FFF99-FA20-CF48-9247-F5EC1B9813B8}" sibTransId="{DBA3B276-E501-AA44-9595-109C0477C430}"/>
    <dgm:cxn modelId="{0DD9E3EE-2F90-C048-9F03-32C7E3D2F055}" srcId="{9BA4AF8A-29FF-1348-9E83-8E4EA055F6FB}" destId="{EDB596A8-42AD-714A-A4C8-1247306ED5EE}" srcOrd="1" destOrd="0" parTransId="{08C851AC-50FA-7049-9563-57CC310C9963}" sibTransId="{0EEB1160-CD38-2C4F-A8C9-7BEEA7E86277}"/>
    <dgm:cxn modelId="{A5526486-8B63-4296-B89B-6AE9AF4726FF}" type="presParOf" srcId="{9D487918-A07F-1448-A76A-71C2FC4A8421}" destId="{DBC3F435-DDEA-EE43-9B82-B46C45BA3111}" srcOrd="0" destOrd="0" presId="urn:microsoft.com/office/officeart/2005/8/layout/target3"/>
    <dgm:cxn modelId="{239F47A4-57EB-4FAC-83EF-CEDECEC79D70}" type="presParOf" srcId="{9D487918-A07F-1448-A76A-71C2FC4A8421}" destId="{BD16DAA7-DA83-024E-BA78-A91E5C04294A}" srcOrd="1" destOrd="0" presId="urn:microsoft.com/office/officeart/2005/8/layout/target3"/>
    <dgm:cxn modelId="{50F3CF93-B0F2-4D9E-BCBF-D8981526ADE3}" type="presParOf" srcId="{9D487918-A07F-1448-A76A-71C2FC4A8421}" destId="{DA0CCA55-ED65-0F42-89CA-3034D3D7D921}" srcOrd="2" destOrd="0" presId="urn:microsoft.com/office/officeart/2005/8/layout/target3"/>
    <dgm:cxn modelId="{023342B6-B730-4594-8834-ACB508110A6F}" type="presParOf" srcId="{9D487918-A07F-1448-A76A-71C2FC4A8421}" destId="{702A21C4-449A-544B-9B93-79F59BB20C23}" srcOrd="3" destOrd="0" presId="urn:microsoft.com/office/officeart/2005/8/layout/target3"/>
    <dgm:cxn modelId="{AEDB07E1-9C8F-4B41-864D-3A377DD2668F}" type="presParOf" srcId="{9D487918-A07F-1448-A76A-71C2FC4A8421}" destId="{AD8B68AA-7CCA-0A4A-B4B3-E8EE62B4A360}" srcOrd="4" destOrd="0" presId="urn:microsoft.com/office/officeart/2005/8/layout/target3"/>
    <dgm:cxn modelId="{B11685E3-541A-49DB-AA84-29E75F7A16DB}" type="presParOf" srcId="{9D487918-A07F-1448-A76A-71C2FC4A8421}" destId="{6F5B68B2-1F3A-FC4F-8B72-7EAB42963229}" srcOrd="5" destOrd="0" presId="urn:microsoft.com/office/officeart/2005/8/layout/target3"/>
    <dgm:cxn modelId="{30722517-4304-49B3-A959-EAC3309EBE6C}" type="presParOf" srcId="{9D487918-A07F-1448-A76A-71C2FC4A8421}" destId="{11E17C4E-DB42-6D4B-8AA0-8D5656E595D5}" srcOrd="6" destOrd="0" presId="urn:microsoft.com/office/officeart/2005/8/layout/target3"/>
    <dgm:cxn modelId="{FB0C0A58-149D-4C02-891F-26673F5CC200}" type="presParOf" srcId="{9D487918-A07F-1448-A76A-71C2FC4A8421}" destId="{08956734-DFC4-FB42-B15C-57ECE3EAE7E0}" srcOrd="7" destOrd="0" presId="urn:microsoft.com/office/officeart/2005/8/layout/target3"/>
    <dgm:cxn modelId="{802FF14F-DE78-4410-86EB-6D66EAB89C58}" type="presParOf" srcId="{9D487918-A07F-1448-A76A-71C2FC4A8421}" destId="{03972D22-6813-BC4B-B46F-E66D80E4996F}" srcOrd="8" destOrd="0" presId="urn:microsoft.com/office/officeart/2005/8/layout/target3"/>
    <dgm:cxn modelId="{1C672420-79EB-499E-B6EF-045E9D8D6663}" type="presParOf" srcId="{9D487918-A07F-1448-A76A-71C2FC4A8421}" destId="{066C5A66-9BBF-E34B-8717-B201DCDB9F4C}" srcOrd="9" destOrd="0" presId="urn:microsoft.com/office/officeart/2005/8/layout/target3"/>
    <dgm:cxn modelId="{EB0E0107-760C-4C08-B020-97E0CCE84FEE}" type="presParOf" srcId="{9D487918-A07F-1448-A76A-71C2FC4A8421}" destId="{AF827157-F96D-224F-8BFA-F5F512E7FDF2}" srcOrd="10" destOrd="0" presId="urn:microsoft.com/office/officeart/2005/8/layout/target3"/>
    <dgm:cxn modelId="{E83AC41C-786D-4C5D-87F6-9499411964CE}" type="presParOf" srcId="{9D487918-A07F-1448-A76A-71C2FC4A8421}" destId="{19FD857C-7942-5043-A7A3-23882EE4E05C}" srcOrd="11" destOrd="0" presId="urn:microsoft.com/office/officeart/2005/8/layout/target3"/>
    <dgm:cxn modelId="{BC23C75F-EDDC-4D99-8115-D1311563A771}" type="presParOf" srcId="{9D487918-A07F-1448-A76A-71C2FC4A8421}" destId="{765C2BC4-4964-8E4D-A39A-12CEE94E933D}" srcOrd="12" destOrd="0" presId="urn:microsoft.com/office/officeart/2005/8/layout/target3"/>
    <dgm:cxn modelId="{1E8E99BB-604C-4E3A-B709-F30FADADB7BC}" type="presParOf" srcId="{9D487918-A07F-1448-A76A-71C2FC4A8421}" destId="{FE0DE290-6A8D-A741-A6EA-030E55AB2BD2}" srcOrd="13" destOrd="0" presId="urn:microsoft.com/office/officeart/2005/8/layout/target3"/>
    <dgm:cxn modelId="{6974EA29-6640-4D24-802A-13FFC8E89060}" type="presParOf" srcId="{9D487918-A07F-1448-A76A-71C2FC4A8421}" destId="{3E80A239-B949-FE4E-B300-2EBA0A5EBAE2}" srcOrd="14" destOrd="0" presId="urn:microsoft.com/office/officeart/2005/8/layout/target3"/>
    <dgm:cxn modelId="{5A91683E-B0F7-446C-9D5C-3242B64E5FC2}" type="presParOf" srcId="{9D487918-A07F-1448-A76A-71C2FC4A8421}" destId="{3B8F4CEA-2B39-BC49-BCA3-22CEBCDF73A2}" srcOrd="15" destOrd="0" presId="urn:microsoft.com/office/officeart/2005/8/layout/target3"/>
    <dgm:cxn modelId="{2B5683B6-3C10-4D6A-9CDC-81C134951620}" type="presParOf" srcId="{9D487918-A07F-1448-A76A-71C2FC4A8421}" destId="{A2E2BB9C-8090-CA4D-8F20-D9F4A2B0653C}" srcOrd="16" destOrd="0" presId="urn:microsoft.com/office/officeart/2005/8/layout/target3"/>
    <dgm:cxn modelId="{C13F421C-AE3C-4D5C-B1A3-643D3D7F9C1B}" type="presParOf" srcId="{9D487918-A07F-1448-A76A-71C2FC4A8421}" destId="{183D8951-D52A-3A42-BBC2-E4CF6882BF86}" srcOrd="17" destOrd="0" presId="urn:microsoft.com/office/officeart/2005/8/layout/target3"/>
    <dgm:cxn modelId="{005D399A-EAE3-4E04-8E65-915331D114D7}" type="presParOf" srcId="{9D487918-A07F-1448-A76A-71C2FC4A8421}" destId="{39925AED-9277-EE4F-BCE3-239320A855FE}" srcOrd="18" destOrd="0" presId="urn:microsoft.com/office/officeart/2005/8/layout/target3"/>
    <dgm:cxn modelId="{9E470D9C-B041-4941-88A3-3F3A8963223E}" type="presParOf" srcId="{9D487918-A07F-1448-A76A-71C2FC4A8421}" destId="{E8F9554B-3D5E-C342-904A-51D0DD3880B8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1C15FD-CA5F-A74F-A26B-0629AB45C3C1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62B1F-149B-B745-AEC7-F8829A0FA50E}">
      <dgm:prSet phldrT="[Text]"/>
      <dgm:spPr/>
      <dgm:t>
        <a:bodyPr/>
        <a:lstStyle/>
        <a:p>
          <a:r>
            <a:rPr lang="en-US" dirty="0"/>
            <a:t>RFP</a:t>
          </a:r>
        </a:p>
      </dgm:t>
    </dgm:pt>
    <dgm:pt modelId="{3972AA92-980A-CD47-ADE0-8D818CB8B686}" type="parTrans" cxnId="{0D41863F-19A7-B74C-81B8-9963A38FC7BE}">
      <dgm:prSet/>
      <dgm:spPr/>
      <dgm:t>
        <a:bodyPr/>
        <a:lstStyle/>
        <a:p>
          <a:endParaRPr lang="en-US"/>
        </a:p>
      </dgm:t>
    </dgm:pt>
    <dgm:pt modelId="{9185438A-BB99-274B-9C5A-EC28C6054D53}" type="sibTrans" cxnId="{0D41863F-19A7-B74C-81B8-9963A38FC7BE}">
      <dgm:prSet/>
      <dgm:spPr/>
      <dgm:t>
        <a:bodyPr/>
        <a:lstStyle/>
        <a:p>
          <a:endParaRPr lang="en-US"/>
        </a:p>
      </dgm:t>
    </dgm:pt>
    <dgm:pt modelId="{D00238F9-E8E6-384B-B469-D0F4F67A4F41}">
      <dgm:prSet phldrT="[Text]"/>
      <dgm:spPr/>
      <dgm:t>
        <a:bodyPr/>
        <a:lstStyle/>
        <a:p>
          <a:r>
            <a:rPr lang="en-US" dirty="0"/>
            <a:t>UW publishes grants</a:t>
          </a:r>
        </a:p>
      </dgm:t>
    </dgm:pt>
    <dgm:pt modelId="{72C93369-C1EE-B049-8EEC-ADECC341AB0E}" type="parTrans" cxnId="{718B2F9D-34FB-3B4C-B9C5-332C0EBD38E8}">
      <dgm:prSet/>
      <dgm:spPr/>
      <dgm:t>
        <a:bodyPr/>
        <a:lstStyle/>
        <a:p>
          <a:endParaRPr lang="en-US"/>
        </a:p>
      </dgm:t>
    </dgm:pt>
    <dgm:pt modelId="{4E99E2BC-9EE4-0741-9EA8-D4367F45F6D9}" type="sibTrans" cxnId="{718B2F9D-34FB-3B4C-B9C5-332C0EBD38E8}">
      <dgm:prSet/>
      <dgm:spPr/>
      <dgm:t>
        <a:bodyPr/>
        <a:lstStyle/>
        <a:p>
          <a:endParaRPr lang="en-US"/>
        </a:p>
      </dgm:t>
    </dgm:pt>
    <dgm:pt modelId="{ABEF25B6-AA19-6D4B-833A-104874852BCD}">
      <dgm:prSet phldrT="[Text]"/>
      <dgm:spPr/>
      <dgm:t>
        <a:bodyPr/>
        <a:lstStyle/>
        <a:p>
          <a:r>
            <a:rPr lang="en-US" dirty="0"/>
            <a:t>Agencies submit applications</a:t>
          </a:r>
        </a:p>
      </dgm:t>
    </dgm:pt>
    <dgm:pt modelId="{EEEB34ED-40F2-D94B-B0DF-E8EE9735B1E0}" type="parTrans" cxnId="{7A346ED2-9733-ED43-949F-274F18862B8C}">
      <dgm:prSet/>
      <dgm:spPr/>
      <dgm:t>
        <a:bodyPr/>
        <a:lstStyle/>
        <a:p>
          <a:endParaRPr lang="en-US"/>
        </a:p>
      </dgm:t>
    </dgm:pt>
    <dgm:pt modelId="{A989FBDA-E31A-5C43-BC63-0B5A47F29552}" type="sibTrans" cxnId="{7A346ED2-9733-ED43-949F-274F18862B8C}">
      <dgm:prSet/>
      <dgm:spPr/>
      <dgm:t>
        <a:bodyPr/>
        <a:lstStyle/>
        <a:p>
          <a:endParaRPr lang="en-US"/>
        </a:p>
      </dgm:t>
    </dgm:pt>
    <dgm:pt modelId="{C9288AC4-0642-1F40-9BDA-AFA2A3211ACC}">
      <dgm:prSet phldrT="[Text]"/>
      <dgm:spPr/>
      <dgm:t>
        <a:bodyPr/>
        <a:lstStyle/>
        <a:p>
          <a:r>
            <a:rPr lang="en-US" dirty="0"/>
            <a:t>Review</a:t>
          </a:r>
        </a:p>
      </dgm:t>
    </dgm:pt>
    <dgm:pt modelId="{8D0DF0C3-F009-064D-AB2F-672DDD5DFE82}" type="parTrans" cxnId="{ED88E9EF-3B8F-DC4F-A05F-659956374F44}">
      <dgm:prSet/>
      <dgm:spPr/>
      <dgm:t>
        <a:bodyPr/>
        <a:lstStyle/>
        <a:p>
          <a:endParaRPr lang="en-US"/>
        </a:p>
      </dgm:t>
    </dgm:pt>
    <dgm:pt modelId="{20FB876D-D2E3-0B48-8CB1-67C01270338F}" type="sibTrans" cxnId="{ED88E9EF-3B8F-DC4F-A05F-659956374F44}">
      <dgm:prSet/>
      <dgm:spPr/>
      <dgm:t>
        <a:bodyPr/>
        <a:lstStyle/>
        <a:p>
          <a:endParaRPr lang="en-US"/>
        </a:p>
      </dgm:t>
    </dgm:pt>
    <dgm:pt modelId="{F42AA783-AEB7-7B41-ADDE-F6BB596617C2}">
      <dgm:prSet phldrT="[Text]"/>
      <dgm:spPr/>
      <dgm:t>
        <a:bodyPr/>
        <a:lstStyle/>
        <a:p>
          <a:r>
            <a:rPr lang="en-US" dirty="0"/>
            <a:t>UW staff review and screen</a:t>
          </a:r>
        </a:p>
      </dgm:t>
    </dgm:pt>
    <dgm:pt modelId="{624DF635-58F2-A242-8FCD-440209880D60}" type="parTrans" cxnId="{1013661C-B1BC-2140-A97A-A9530DCF7D9B}">
      <dgm:prSet/>
      <dgm:spPr/>
      <dgm:t>
        <a:bodyPr/>
        <a:lstStyle/>
        <a:p>
          <a:endParaRPr lang="en-US"/>
        </a:p>
      </dgm:t>
    </dgm:pt>
    <dgm:pt modelId="{95F6A60E-92BF-EA4D-8394-08D6CC17B153}" type="sibTrans" cxnId="{1013661C-B1BC-2140-A97A-A9530DCF7D9B}">
      <dgm:prSet/>
      <dgm:spPr/>
      <dgm:t>
        <a:bodyPr/>
        <a:lstStyle/>
        <a:p>
          <a:endParaRPr lang="en-US"/>
        </a:p>
      </dgm:t>
    </dgm:pt>
    <dgm:pt modelId="{E0544117-B1DA-4D4C-9F05-FDAC3C18D5E9}">
      <dgm:prSet phldrT="[Text]"/>
      <dgm:spPr/>
      <dgm:t>
        <a:bodyPr/>
        <a:lstStyle/>
        <a:p>
          <a:r>
            <a:rPr lang="en-US" dirty="0"/>
            <a:t>Volunteer panel rank/score applications and presentations</a:t>
          </a:r>
        </a:p>
      </dgm:t>
    </dgm:pt>
    <dgm:pt modelId="{0D8172F8-25C7-FE4E-91F5-E7445A5353A6}" type="parTrans" cxnId="{190AEEE9-C19F-DE45-9463-8B276FEDBC1A}">
      <dgm:prSet/>
      <dgm:spPr/>
      <dgm:t>
        <a:bodyPr/>
        <a:lstStyle/>
        <a:p>
          <a:endParaRPr lang="en-US"/>
        </a:p>
      </dgm:t>
    </dgm:pt>
    <dgm:pt modelId="{EBAC2253-B697-4549-A9A5-88DF587F12D9}" type="sibTrans" cxnId="{190AEEE9-C19F-DE45-9463-8B276FEDBC1A}">
      <dgm:prSet/>
      <dgm:spPr/>
      <dgm:t>
        <a:bodyPr/>
        <a:lstStyle/>
        <a:p>
          <a:endParaRPr lang="en-US"/>
        </a:p>
      </dgm:t>
    </dgm:pt>
    <dgm:pt modelId="{DAFD15F3-4BC2-2743-80E9-93DE0C03D08E}">
      <dgm:prSet phldrT="[Text]"/>
      <dgm:spPr/>
      <dgm:t>
        <a:bodyPr/>
        <a:lstStyle/>
        <a:p>
          <a:r>
            <a:rPr lang="en-US" dirty="0"/>
            <a:t>Award</a:t>
          </a:r>
        </a:p>
      </dgm:t>
    </dgm:pt>
    <dgm:pt modelId="{E6980ED1-D2C3-024A-A81D-D66669AAB8B8}" type="parTrans" cxnId="{32E18B05-1D87-C040-93BA-A84BDD8C347C}">
      <dgm:prSet/>
      <dgm:spPr/>
      <dgm:t>
        <a:bodyPr/>
        <a:lstStyle/>
        <a:p>
          <a:endParaRPr lang="en-US"/>
        </a:p>
      </dgm:t>
    </dgm:pt>
    <dgm:pt modelId="{24780532-5B59-0545-9F71-01A0CBBC8131}" type="sibTrans" cxnId="{32E18B05-1D87-C040-93BA-A84BDD8C347C}">
      <dgm:prSet/>
      <dgm:spPr/>
      <dgm:t>
        <a:bodyPr/>
        <a:lstStyle/>
        <a:p>
          <a:endParaRPr lang="en-US"/>
        </a:p>
      </dgm:t>
    </dgm:pt>
    <dgm:pt modelId="{7C5730A5-A3E2-7A4C-B565-277986DCA32F}">
      <dgm:prSet phldrT="[Text]"/>
      <dgm:spPr/>
      <dgm:t>
        <a:bodyPr/>
        <a:lstStyle/>
        <a:p>
          <a:r>
            <a:rPr lang="en-US" dirty="0"/>
            <a:t>Full board review and discussion</a:t>
          </a:r>
        </a:p>
      </dgm:t>
    </dgm:pt>
    <dgm:pt modelId="{1B326CC0-8854-D549-8A96-2EE245AA7191}" type="parTrans" cxnId="{35A2879F-059A-6A4E-8BFA-4D5DA599F14A}">
      <dgm:prSet/>
      <dgm:spPr/>
      <dgm:t>
        <a:bodyPr/>
        <a:lstStyle/>
        <a:p>
          <a:endParaRPr lang="en-US"/>
        </a:p>
      </dgm:t>
    </dgm:pt>
    <dgm:pt modelId="{8E3890B2-2778-D748-8FA2-70424644DF55}" type="sibTrans" cxnId="{35A2879F-059A-6A4E-8BFA-4D5DA599F14A}">
      <dgm:prSet/>
      <dgm:spPr/>
      <dgm:t>
        <a:bodyPr/>
        <a:lstStyle/>
        <a:p>
          <a:endParaRPr lang="en-US"/>
        </a:p>
      </dgm:t>
    </dgm:pt>
    <dgm:pt modelId="{7B47FA23-8CA2-724D-95D9-E0A192A3BF40}">
      <dgm:prSet phldrT="[Text]"/>
      <dgm:spPr/>
      <dgm:t>
        <a:bodyPr/>
        <a:lstStyle/>
        <a:p>
          <a:r>
            <a:rPr lang="en-US" dirty="0"/>
            <a:t>Board awards grants</a:t>
          </a:r>
        </a:p>
      </dgm:t>
    </dgm:pt>
    <dgm:pt modelId="{CFE9D936-9280-A141-BE39-95E2C586F13F}" type="parTrans" cxnId="{9903B3CE-A2C7-294A-8686-0793E277605D}">
      <dgm:prSet/>
      <dgm:spPr/>
      <dgm:t>
        <a:bodyPr/>
        <a:lstStyle/>
        <a:p>
          <a:endParaRPr lang="en-US"/>
        </a:p>
      </dgm:t>
    </dgm:pt>
    <dgm:pt modelId="{B0EF35DE-DB71-C643-BAA4-6A5848EE47CD}" type="sibTrans" cxnId="{9903B3CE-A2C7-294A-8686-0793E277605D}">
      <dgm:prSet/>
      <dgm:spPr/>
      <dgm:t>
        <a:bodyPr/>
        <a:lstStyle/>
        <a:p>
          <a:endParaRPr lang="en-US"/>
        </a:p>
      </dgm:t>
    </dgm:pt>
    <dgm:pt modelId="{6A3241F6-4185-BD40-8AF3-BDAD04FF9D88}">
      <dgm:prSet phldrT="[Text]"/>
      <dgm:spPr/>
      <dgm:t>
        <a:bodyPr/>
        <a:lstStyle/>
        <a:p>
          <a:r>
            <a:rPr lang="en-US" dirty="0"/>
            <a:t>Community Investment Committee reviews panel recommendations</a:t>
          </a:r>
        </a:p>
      </dgm:t>
    </dgm:pt>
    <dgm:pt modelId="{0B526703-AA32-B045-9A63-5B9E9AA4C8F7}" type="parTrans" cxnId="{9B47AC5B-BF59-8D42-89A1-D45183250B2A}">
      <dgm:prSet/>
      <dgm:spPr/>
      <dgm:t>
        <a:bodyPr/>
        <a:lstStyle/>
        <a:p>
          <a:endParaRPr lang="en-US"/>
        </a:p>
      </dgm:t>
    </dgm:pt>
    <dgm:pt modelId="{3583F11E-72E7-F042-AEC3-5EE3DDF1024C}" type="sibTrans" cxnId="{9B47AC5B-BF59-8D42-89A1-D45183250B2A}">
      <dgm:prSet/>
      <dgm:spPr/>
      <dgm:t>
        <a:bodyPr/>
        <a:lstStyle/>
        <a:p>
          <a:endParaRPr lang="en-US"/>
        </a:p>
      </dgm:t>
    </dgm:pt>
    <dgm:pt modelId="{D06D454D-BA81-514B-BDFA-58752A96C099}" type="pres">
      <dgm:prSet presAssocID="{6E1C15FD-CA5F-A74F-A26B-0629AB45C3C1}" presName="linearFlow" presStyleCnt="0">
        <dgm:presLayoutVars>
          <dgm:dir/>
          <dgm:animLvl val="lvl"/>
          <dgm:resizeHandles val="exact"/>
        </dgm:presLayoutVars>
      </dgm:prSet>
      <dgm:spPr/>
    </dgm:pt>
    <dgm:pt modelId="{4F76483C-F241-8242-9D94-867C6C963506}" type="pres">
      <dgm:prSet presAssocID="{83F62B1F-149B-B745-AEC7-F8829A0FA50E}" presName="composite" presStyleCnt="0"/>
      <dgm:spPr/>
    </dgm:pt>
    <dgm:pt modelId="{FBAEFC0A-0647-B64B-B707-E486514966BC}" type="pres">
      <dgm:prSet presAssocID="{83F62B1F-149B-B745-AEC7-F8829A0FA50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A8210E2-FEA7-364A-8A32-1816C3D3B082}" type="pres">
      <dgm:prSet presAssocID="{83F62B1F-149B-B745-AEC7-F8829A0FA50E}" presName="descendantText" presStyleLbl="alignAcc1" presStyleIdx="0" presStyleCnt="3">
        <dgm:presLayoutVars>
          <dgm:bulletEnabled val="1"/>
        </dgm:presLayoutVars>
      </dgm:prSet>
      <dgm:spPr/>
    </dgm:pt>
    <dgm:pt modelId="{07CDB94F-4CE1-AB40-B0DC-A701B3B002C0}" type="pres">
      <dgm:prSet presAssocID="{9185438A-BB99-274B-9C5A-EC28C6054D53}" presName="sp" presStyleCnt="0"/>
      <dgm:spPr/>
    </dgm:pt>
    <dgm:pt modelId="{761AE843-0E85-3F40-A8D9-C8DAF14D299B}" type="pres">
      <dgm:prSet presAssocID="{C9288AC4-0642-1F40-9BDA-AFA2A3211ACC}" presName="composite" presStyleCnt="0"/>
      <dgm:spPr/>
    </dgm:pt>
    <dgm:pt modelId="{02EA3C00-D65C-B64C-A0AF-DAEE9D5F50F7}" type="pres">
      <dgm:prSet presAssocID="{C9288AC4-0642-1F40-9BDA-AFA2A3211AC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5A3A0BB-3D33-0647-9E9A-F77429DFE4AE}" type="pres">
      <dgm:prSet presAssocID="{C9288AC4-0642-1F40-9BDA-AFA2A3211ACC}" presName="descendantText" presStyleLbl="alignAcc1" presStyleIdx="1" presStyleCnt="3">
        <dgm:presLayoutVars>
          <dgm:bulletEnabled val="1"/>
        </dgm:presLayoutVars>
      </dgm:prSet>
      <dgm:spPr/>
    </dgm:pt>
    <dgm:pt modelId="{DDB3EBF6-46BB-5C42-8407-48CE109721FB}" type="pres">
      <dgm:prSet presAssocID="{20FB876D-D2E3-0B48-8CB1-67C01270338F}" presName="sp" presStyleCnt="0"/>
      <dgm:spPr/>
    </dgm:pt>
    <dgm:pt modelId="{BA4926AD-6FD6-7E47-976E-B79C5596325A}" type="pres">
      <dgm:prSet presAssocID="{DAFD15F3-4BC2-2743-80E9-93DE0C03D08E}" presName="composite" presStyleCnt="0"/>
      <dgm:spPr/>
    </dgm:pt>
    <dgm:pt modelId="{A5BEB626-6947-FF4E-A74E-28D6E441BA1F}" type="pres">
      <dgm:prSet presAssocID="{DAFD15F3-4BC2-2743-80E9-93DE0C03D08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C2CC27E-84E1-1E41-B9BC-2E9B16D30BEC}" type="pres">
      <dgm:prSet presAssocID="{DAFD15F3-4BC2-2743-80E9-93DE0C03D08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DF49904-01D9-4491-BBAE-1FBCFF8076BA}" type="presOf" srcId="{7B47FA23-8CA2-724D-95D9-E0A192A3BF40}" destId="{0C2CC27E-84E1-1E41-B9BC-2E9B16D30BEC}" srcOrd="0" destOrd="1" presId="urn:microsoft.com/office/officeart/2005/8/layout/chevron2"/>
    <dgm:cxn modelId="{32E18B05-1D87-C040-93BA-A84BDD8C347C}" srcId="{6E1C15FD-CA5F-A74F-A26B-0629AB45C3C1}" destId="{DAFD15F3-4BC2-2743-80E9-93DE0C03D08E}" srcOrd="2" destOrd="0" parTransId="{E6980ED1-D2C3-024A-A81D-D66669AAB8B8}" sibTransId="{24780532-5B59-0545-9F71-01A0CBBC8131}"/>
    <dgm:cxn modelId="{700D8E09-8672-4E37-8F21-587EA3B87B77}" type="presOf" srcId="{7C5730A5-A3E2-7A4C-B565-277986DCA32F}" destId="{0C2CC27E-84E1-1E41-B9BC-2E9B16D30BEC}" srcOrd="0" destOrd="0" presId="urn:microsoft.com/office/officeart/2005/8/layout/chevron2"/>
    <dgm:cxn modelId="{02450417-F1A9-4842-802C-008D58C496E9}" type="presOf" srcId="{6E1C15FD-CA5F-A74F-A26B-0629AB45C3C1}" destId="{D06D454D-BA81-514B-BDFA-58752A96C099}" srcOrd="0" destOrd="0" presId="urn:microsoft.com/office/officeart/2005/8/layout/chevron2"/>
    <dgm:cxn modelId="{1013661C-B1BC-2140-A97A-A9530DCF7D9B}" srcId="{C9288AC4-0642-1F40-9BDA-AFA2A3211ACC}" destId="{F42AA783-AEB7-7B41-ADDE-F6BB596617C2}" srcOrd="0" destOrd="0" parTransId="{624DF635-58F2-A242-8FCD-440209880D60}" sibTransId="{95F6A60E-92BF-EA4D-8394-08D6CC17B153}"/>
    <dgm:cxn modelId="{8969D32A-F5FD-44E0-8F62-D3542E39C480}" type="presOf" srcId="{ABEF25B6-AA19-6D4B-833A-104874852BCD}" destId="{CA8210E2-FEA7-364A-8A32-1816C3D3B082}" srcOrd="0" destOrd="1" presId="urn:microsoft.com/office/officeart/2005/8/layout/chevron2"/>
    <dgm:cxn modelId="{B667D138-D227-4348-9F39-A1080509AB9B}" type="presOf" srcId="{DAFD15F3-4BC2-2743-80E9-93DE0C03D08E}" destId="{A5BEB626-6947-FF4E-A74E-28D6E441BA1F}" srcOrd="0" destOrd="0" presId="urn:microsoft.com/office/officeart/2005/8/layout/chevron2"/>
    <dgm:cxn modelId="{0D41863F-19A7-B74C-81B8-9963A38FC7BE}" srcId="{6E1C15FD-CA5F-A74F-A26B-0629AB45C3C1}" destId="{83F62B1F-149B-B745-AEC7-F8829A0FA50E}" srcOrd="0" destOrd="0" parTransId="{3972AA92-980A-CD47-ADE0-8D818CB8B686}" sibTransId="{9185438A-BB99-274B-9C5A-EC28C6054D53}"/>
    <dgm:cxn modelId="{9B47AC5B-BF59-8D42-89A1-D45183250B2A}" srcId="{C9288AC4-0642-1F40-9BDA-AFA2A3211ACC}" destId="{6A3241F6-4185-BD40-8AF3-BDAD04FF9D88}" srcOrd="2" destOrd="0" parTransId="{0B526703-AA32-B045-9A63-5B9E9AA4C8F7}" sibTransId="{3583F11E-72E7-F042-AEC3-5EE3DDF1024C}"/>
    <dgm:cxn modelId="{72F23864-3DED-4EFD-844B-A224A7DF504C}" type="presOf" srcId="{C9288AC4-0642-1F40-9BDA-AFA2A3211ACC}" destId="{02EA3C00-D65C-B64C-A0AF-DAEE9D5F50F7}" srcOrd="0" destOrd="0" presId="urn:microsoft.com/office/officeart/2005/8/layout/chevron2"/>
    <dgm:cxn modelId="{11B34F6F-8411-4023-B1F0-1239DBCEF75C}" type="presOf" srcId="{F42AA783-AEB7-7B41-ADDE-F6BB596617C2}" destId="{65A3A0BB-3D33-0647-9E9A-F77429DFE4AE}" srcOrd="0" destOrd="0" presId="urn:microsoft.com/office/officeart/2005/8/layout/chevron2"/>
    <dgm:cxn modelId="{280EED53-3D64-4F1B-9215-72E54B5B78A5}" type="presOf" srcId="{E0544117-B1DA-4D4C-9F05-FDAC3C18D5E9}" destId="{65A3A0BB-3D33-0647-9E9A-F77429DFE4AE}" srcOrd="0" destOrd="1" presId="urn:microsoft.com/office/officeart/2005/8/layout/chevron2"/>
    <dgm:cxn modelId="{718B2F9D-34FB-3B4C-B9C5-332C0EBD38E8}" srcId="{83F62B1F-149B-B745-AEC7-F8829A0FA50E}" destId="{D00238F9-E8E6-384B-B469-D0F4F67A4F41}" srcOrd="0" destOrd="0" parTransId="{72C93369-C1EE-B049-8EEC-ADECC341AB0E}" sibTransId="{4E99E2BC-9EE4-0741-9EA8-D4367F45F6D9}"/>
    <dgm:cxn modelId="{35A2879F-059A-6A4E-8BFA-4D5DA599F14A}" srcId="{DAFD15F3-4BC2-2743-80E9-93DE0C03D08E}" destId="{7C5730A5-A3E2-7A4C-B565-277986DCA32F}" srcOrd="0" destOrd="0" parTransId="{1B326CC0-8854-D549-8A96-2EE245AA7191}" sibTransId="{8E3890B2-2778-D748-8FA2-70424644DF55}"/>
    <dgm:cxn modelId="{729DCBA3-77BD-4187-B5BC-6B1552D13899}" type="presOf" srcId="{83F62B1F-149B-B745-AEC7-F8829A0FA50E}" destId="{FBAEFC0A-0647-B64B-B707-E486514966BC}" srcOrd="0" destOrd="0" presId="urn:microsoft.com/office/officeart/2005/8/layout/chevron2"/>
    <dgm:cxn modelId="{9903B3CE-A2C7-294A-8686-0793E277605D}" srcId="{DAFD15F3-4BC2-2743-80E9-93DE0C03D08E}" destId="{7B47FA23-8CA2-724D-95D9-E0A192A3BF40}" srcOrd="1" destOrd="0" parTransId="{CFE9D936-9280-A141-BE39-95E2C586F13F}" sibTransId="{B0EF35DE-DB71-C643-BAA4-6A5848EE47CD}"/>
    <dgm:cxn modelId="{7A346ED2-9733-ED43-949F-274F18862B8C}" srcId="{83F62B1F-149B-B745-AEC7-F8829A0FA50E}" destId="{ABEF25B6-AA19-6D4B-833A-104874852BCD}" srcOrd="1" destOrd="0" parTransId="{EEEB34ED-40F2-D94B-B0DF-E8EE9735B1E0}" sibTransId="{A989FBDA-E31A-5C43-BC63-0B5A47F29552}"/>
    <dgm:cxn modelId="{190AEEE9-C19F-DE45-9463-8B276FEDBC1A}" srcId="{C9288AC4-0642-1F40-9BDA-AFA2A3211ACC}" destId="{E0544117-B1DA-4D4C-9F05-FDAC3C18D5E9}" srcOrd="1" destOrd="0" parTransId="{0D8172F8-25C7-FE4E-91F5-E7445A5353A6}" sibTransId="{EBAC2253-B697-4549-A9A5-88DF587F12D9}"/>
    <dgm:cxn modelId="{360587EA-DA47-449A-8FB5-BF9580394915}" type="presOf" srcId="{6A3241F6-4185-BD40-8AF3-BDAD04FF9D88}" destId="{65A3A0BB-3D33-0647-9E9A-F77429DFE4AE}" srcOrd="0" destOrd="2" presId="urn:microsoft.com/office/officeart/2005/8/layout/chevron2"/>
    <dgm:cxn modelId="{ED88E9EF-3B8F-DC4F-A05F-659956374F44}" srcId="{6E1C15FD-CA5F-A74F-A26B-0629AB45C3C1}" destId="{C9288AC4-0642-1F40-9BDA-AFA2A3211ACC}" srcOrd="1" destOrd="0" parTransId="{8D0DF0C3-F009-064D-AB2F-672DDD5DFE82}" sibTransId="{20FB876D-D2E3-0B48-8CB1-67C01270338F}"/>
    <dgm:cxn modelId="{DF3927FF-ADF7-4BD0-818A-640471FD67E9}" type="presOf" srcId="{D00238F9-E8E6-384B-B469-D0F4F67A4F41}" destId="{CA8210E2-FEA7-364A-8A32-1816C3D3B082}" srcOrd="0" destOrd="0" presId="urn:microsoft.com/office/officeart/2005/8/layout/chevron2"/>
    <dgm:cxn modelId="{FE16A2F9-2CC7-4EE9-8E4F-0AB3E248B482}" type="presParOf" srcId="{D06D454D-BA81-514B-BDFA-58752A96C099}" destId="{4F76483C-F241-8242-9D94-867C6C963506}" srcOrd="0" destOrd="0" presId="urn:microsoft.com/office/officeart/2005/8/layout/chevron2"/>
    <dgm:cxn modelId="{ED0EFAA2-4FA1-4C6E-B3F2-7B6186182836}" type="presParOf" srcId="{4F76483C-F241-8242-9D94-867C6C963506}" destId="{FBAEFC0A-0647-B64B-B707-E486514966BC}" srcOrd="0" destOrd="0" presId="urn:microsoft.com/office/officeart/2005/8/layout/chevron2"/>
    <dgm:cxn modelId="{298FC2A0-FE8C-4FEB-87B9-B8C37CF316FB}" type="presParOf" srcId="{4F76483C-F241-8242-9D94-867C6C963506}" destId="{CA8210E2-FEA7-364A-8A32-1816C3D3B082}" srcOrd="1" destOrd="0" presId="urn:microsoft.com/office/officeart/2005/8/layout/chevron2"/>
    <dgm:cxn modelId="{83B97A8A-B970-4FB1-B296-1F630B51C6F4}" type="presParOf" srcId="{D06D454D-BA81-514B-BDFA-58752A96C099}" destId="{07CDB94F-4CE1-AB40-B0DC-A701B3B002C0}" srcOrd="1" destOrd="0" presId="urn:microsoft.com/office/officeart/2005/8/layout/chevron2"/>
    <dgm:cxn modelId="{9E19CC92-BA4C-49E0-BA16-803258988C07}" type="presParOf" srcId="{D06D454D-BA81-514B-BDFA-58752A96C099}" destId="{761AE843-0E85-3F40-A8D9-C8DAF14D299B}" srcOrd="2" destOrd="0" presId="urn:microsoft.com/office/officeart/2005/8/layout/chevron2"/>
    <dgm:cxn modelId="{AE563AFD-7262-40B6-9BE3-06EF91540C8A}" type="presParOf" srcId="{761AE843-0E85-3F40-A8D9-C8DAF14D299B}" destId="{02EA3C00-D65C-B64C-A0AF-DAEE9D5F50F7}" srcOrd="0" destOrd="0" presId="urn:microsoft.com/office/officeart/2005/8/layout/chevron2"/>
    <dgm:cxn modelId="{0A06E8B8-EF94-4301-BEDA-FCFE0D2B7D9A}" type="presParOf" srcId="{761AE843-0E85-3F40-A8D9-C8DAF14D299B}" destId="{65A3A0BB-3D33-0647-9E9A-F77429DFE4AE}" srcOrd="1" destOrd="0" presId="urn:microsoft.com/office/officeart/2005/8/layout/chevron2"/>
    <dgm:cxn modelId="{D39E5137-9044-43E3-8881-A0716CBC6794}" type="presParOf" srcId="{D06D454D-BA81-514B-BDFA-58752A96C099}" destId="{DDB3EBF6-46BB-5C42-8407-48CE109721FB}" srcOrd="3" destOrd="0" presId="urn:microsoft.com/office/officeart/2005/8/layout/chevron2"/>
    <dgm:cxn modelId="{4C4963E1-1F75-439A-9B3E-65C6B8C8ADE5}" type="presParOf" srcId="{D06D454D-BA81-514B-BDFA-58752A96C099}" destId="{BA4926AD-6FD6-7E47-976E-B79C5596325A}" srcOrd="4" destOrd="0" presId="urn:microsoft.com/office/officeart/2005/8/layout/chevron2"/>
    <dgm:cxn modelId="{8E6CDF4C-21FF-470F-B4A2-CE7E3D32F824}" type="presParOf" srcId="{BA4926AD-6FD6-7E47-976E-B79C5596325A}" destId="{A5BEB626-6947-FF4E-A74E-28D6E441BA1F}" srcOrd="0" destOrd="0" presId="urn:microsoft.com/office/officeart/2005/8/layout/chevron2"/>
    <dgm:cxn modelId="{46D11EA8-386D-4239-8073-AFFE609EA213}" type="presParOf" srcId="{BA4926AD-6FD6-7E47-976E-B79C5596325A}" destId="{0C2CC27E-84E1-1E41-B9BC-2E9B16D30BE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3F435-DDEA-EE43-9B82-B46C45BA3111}">
      <dsp:nvSpPr>
        <dsp:cNvPr id="0" name=""/>
        <dsp:cNvSpPr/>
      </dsp:nvSpPr>
      <dsp:spPr>
        <a:xfrm>
          <a:off x="0" y="639846"/>
          <a:ext cx="5124989" cy="5124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0CCA55-ED65-0F42-89CA-3034D3D7D921}">
      <dsp:nvSpPr>
        <dsp:cNvPr id="0" name=""/>
        <dsp:cNvSpPr/>
      </dsp:nvSpPr>
      <dsp:spPr>
        <a:xfrm>
          <a:off x="2562494" y="639846"/>
          <a:ext cx="5979154" cy="5124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Basic Needs</a:t>
          </a:r>
        </a:p>
      </dsp:txBody>
      <dsp:txXfrm>
        <a:off x="2562494" y="639846"/>
        <a:ext cx="2989577" cy="1089060"/>
      </dsp:txXfrm>
    </dsp:sp>
    <dsp:sp modelId="{AD8B68AA-7CCA-0A4A-B4B3-E8EE62B4A360}">
      <dsp:nvSpPr>
        <dsp:cNvPr id="0" name=""/>
        <dsp:cNvSpPr/>
      </dsp:nvSpPr>
      <dsp:spPr>
        <a:xfrm>
          <a:off x="672654" y="1728906"/>
          <a:ext cx="3779679" cy="37796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5B68B2-1F3A-FC4F-8B72-7EAB42963229}">
      <dsp:nvSpPr>
        <dsp:cNvPr id="0" name=""/>
        <dsp:cNvSpPr/>
      </dsp:nvSpPr>
      <dsp:spPr>
        <a:xfrm>
          <a:off x="2562494" y="1804122"/>
          <a:ext cx="5979154" cy="3779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Youth Opportunity (Education)</a:t>
          </a:r>
        </a:p>
      </dsp:txBody>
      <dsp:txXfrm>
        <a:off x="2562494" y="1804122"/>
        <a:ext cx="2989577" cy="1089060"/>
      </dsp:txXfrm>
    </dsp:sp>
    <dsp:sp modelId="{08956734-DFC4-FB42-B15C-57ECE3EAE7E0}">
      <dsp:nvSpPr>
        <dsp:cNvPr id="0" name=""/>
        <dsp:cNvSpPr/>
      </dsp:nvSpPr>
      <dsp:spPr>
        <a:xfrm>
          <a:off x="1345309" y="2817966"/>
          <a:ext cx="2434369" cy="243436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972D22-6813-BC4B-B46F-E66D80E4996F}">
      <dsp:nvSpPr>
        <dsp:cNvPr id="0" name=""/>
        <dsp:cNvSpPr/>
      </dsp:nvSpPr>
      <dsp:spPr>
        <a:xfrm>
          <a:off x="2562494" y="2817966"/>
          <a:ext cx="5979154" cy="24343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Financial Stability</a:t>
          </a:r>
        </a:p>
      </dsp:txBody>
      <dsp:txXfrm>
        <a:off x="2562494" y="2817966"/>
        <a:ext cx="2989577" cy="1089060"/>
      </dsp:txXfrm>
    </dsp:sp>
    <dsp:sp modelId="{AF827157-F96D-224F-8BFA-F5F512E7FDF2}">
      <dsp:nvSpPr>
        <dsp:cNvPr id="0" name=""/>
        <dsp:cNvSpPr/>
      </dsp:nvSpPr>
      <dsp:spPr>
        <a:xfrm>
          <a:off x="2017964" y="3907027"/>
          <a:ext cx="1089060" cy="10890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FD857C-7942-5043-A7A3-23882EE4E05C}">
      <dsp:nvSpPr>
        <dsp:cNvPr id="0" name=""/>
        <dsp:cNvSpPr/>
      </dsp:nvSpPr>
      <dsp:spPr>
        <a:xfrm>
          <a:off x="2562494" y="3907027"/>
          <a:ext cx="5979154" cy="10890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Health</a:t>
          </a:r>
        </a:p>
      </dsp:txBody>
      <dsp:txXfrm>
        <a:off x="2562494" y="3907027"/>
        <a:ext cx="2989577" cy="1089060"/>
      </dsp:txXfrm>
    </dsp:sp>
    <dsp:sp modelId="{FE0DE290-6A8D-A741-A6EA-030E55AB2BD2}">
      <dsp:nvSpPr>
        <dsp:cNvPr id="0" name=""/>
        <dsp:cNvSpPr/>
      </dsp:nvSpPr>
      <dsp:spPr>
        <a:xfrm>
          <a:off x="5552071" y="639846"/>
          <a:ext cx="2989577" cy="108906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1 year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2025-2026</a:t>
          </a:r>
        </a:p>
      </dsp:txBody>
      <dsp:txXfrm>
        <a:off x="5552071" y="639846"/>
        <a:ext cx="2989577" cy="1089060"/>
      </dsp:txXfrm>
    </dsp:sp>
    <dsp:sp modelId="{3B8F4CEA-2B39-BC49-BCA3-22CEBCDF73A2}">
      <dsp:nvSpPr>
        <dsp:cNvPr id="0" name=""/>
        <dsp:cNvSpPr/>
      </dsp:nvSpPr>
      <dsp:spPr>
        <a:xfrm>
          <a:off x="5552071" y="1728906"/>
          <a:ext cx="2989577" cy="108906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3 year begins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2025-2028</a:t>
          </a:r>
        </a:p>
      </dsp:txBody>
      <dsp:txXfrm>
        <a:off x="5552071" y="1728906"/>
        <a:ext cx="2989577" cy="1089060"/>
      </dsp:txXfrm>
    </dsp:sp>
    <dsp:sp modelId="{183D8951-D52A-3A42-BBC2-E4CF6882BF86}">
      <dsp:nvSpPr>
        <dsp:cNvPr id="0" name=""/>
        <dsp:cNvSpPr/>
      </dsp:nvSpPr>
      <dsp:spPr>
        <a:xfrm>
          <a:off x="5552071" y="2817966"/>
          <a:ext cx="2989577" cy="108906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1 year remains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2025-2026</a:t>
          </a:r>
        </a:p>
      </dsp:txBody>
      <dsp:txXfrm>
        <a:off x="5552071" y="2817966"/>
        <a:ext cx="2989577" cy="1089060"/>
      </dsp:txXfrm>
    </dsp:sp>
    <dsp:sp modelId="{E8F9554B-3D5E-C342-904A-51D0DD3880B8}">
      <dsp:nvSpPr>
        <dsp:cNvPr id="0" name=""/>
        <dsp:cNvSpPr/>
      </dsp:nvSpPr>
      <dsp:spPr>
        <a:xfrm>
          <a:off x="5552071" y="3907027"/>
          <a:ext cx="2989577" cy="1089060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2 years remain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2025-2027	</a:t>
          </a:r>
        </a:p>
      </dsp:txBody>
      <dsp:txXfrm>
        <a:off x="5552071" y="3907027"/>
        <a:ext cx="2989577" cy="1089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EFC0A-0647-B64B-B707-E486514966BC}">
      <dsp:nvSpPr>
        <dsp:cNvPr id="0" name=""/>
        <dsp:cNvSpPr/>
      </dsp:nvSpPr>
      <dsp:spPr>
        <a:xfrm rot="5400000">
          <a:off x="-259805" y="261042"/>
          <a:ext cx="1732033" cy="12124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RFP</a:t>
          </a:r>
        </a:p>
      </dsp:txBody>
      <dsp:txXfrm rot="-5400000">
        <a:off x="1" y="607449"/>
        <a:ext cx="1212423" cy="519610"/>
      </dsp:txXfrm>
    </dsp:sp>
    <dsp:sp modelId="{CA8210E2-FEA7-364A-8A32-1816C3D3B082}">
      <dsp:nvSpPr>
        <dsp:cNvPr id="0" name=""/>
        <dsp:cNvSpPr/>
      </dsp:nvSpPr>
      <dsp:spPr>
        <a:xfrm rot="5400000">
          <a:off x="4209745" y="-2996084"/>
          <a:ext cx="1125822" cy="7120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UW publishes grants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Agencies submit applications</a:t>
          </a:r>
        </a:p>
      </dsp:txBody>
      <dsp:txXfrm rot="-5400000">
        <a:off x="1212423" y="56196"/>
        <a:ext cx="7065508" cy="1015906"/>
      </dsp:txXfrm>
    </dsp:sp>
    <dsp:sp modelId="{02EA3C00-D65C-B64C-A0AF-DAEE9D5F50F7}">
      <dsp:nvSpPr>
        <dsp:cNvPr id="0" name=""/>
        <dsp:cNvSpPr/>
      </dsp:nvSpPr>
      <dsp:spPr>
        <a:xfrm rot="5400000">
          <a:off x="-259805" y="1800304"/>
          <a:ext cx="1732033" cy="12124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Review</a:t>
          </a:r>
        </a:p>
      </dsp:txBody>
      <dsp:txXfrm rot="-5400000">
        <a:off x="1" y="2146711"/>
        <a:ext cx="1212423" cy="519610"/>
      </dsp:txXfrm>
    </dsp:sp>
    <dsp:sp modelId="{65A3A0BB-3D33-0647-9E9A-F77429DFE4AE}">
      <dsp:nvSpPr>
        <dsp:cNvPr id="0" name=""/>
        <dsp:cNvSpPr/>
      </dsp:nvSpPr>
      <dsp:spPr>
        <a:xfrm rot="5400000">
          <a:off x="4209745" y="-1456822"/>
          <a:ext cx="1125822" cy="7120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UW staff review and screen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Volunteer panel rank/score applications and presentations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Community Investment Committee reviews panel recommendations</a:t>
          </a:r>
        </a:p>
      </dsp:txBody>
      <dsp:txXfrm rot="-5400000">
        <a:off x="1212423" y="1595458"/>
        <a:ext cx="7065508" cy="1015906"/>
      </dsp:txXfrm>
    </dsp:sp>
    <dsp:sp modelId="{A5BEB626-6947-FF4E-A74E-28D6E441BA1F}">
      <dsp:nvSpPr>
        <dsp:cNvPr id="0" name=""/>
        <dsp:cNvSpPr/>
      </dsp:nvSpPr>
      <dsp:spPr>
        <a:xfrm rot="5400000">
          <a:off x="-259805" y="3339566"/>
          <a:ext cx="1732033" cy="12124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Award</a:t>
          </a:r>
        </a:p>
      </dsp:txBody>
      <dsp:txXfrm rot="-5400000">
        <a:off x="1" y="3685973"/>
        <a:ext cx="1212423" cy="519610"/>
      </dsp:txXfrm>
    </dsp:sp>
    <dsp:sp modelId="{0C2CC27E-84E1-1E41-B9BC-2E9B16D30BEC}">
      <dsp:nvSpPr>
        <dsp:cNvPr id="0" name=""/>
        <dsp:cNvSpPr/>
      </dsp:nvSpPr>
      <dsp:spPr>
        <a:xfrm rot="5400000">
          <a:off x="4209745" y="82439"/>
          <a:ext cx="1125822" cy="7120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Full board review and discussion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Board awards grants</a:t>
          </a:r>
        </a:p>
      </dsp:txBody>
      <dsp:txXfrm rot="-5400000">
        <a:off x="1212423" y="3134719"/>
        <a:ext cx="7065508" cy="1015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D25AA-4C4A-442F-A15A-38428B07575E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9E6D9-85F6-43E6-8F81-2A3546036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7430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7C3A9-3464-4A5A-BAA3-1F95DC008AB0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1E1AE-EB88-4CA1-BB42-568C824391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244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91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20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40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United Way of St. Lucie County "Move to Collaborative Impact Funding Model"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14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United Way of St. Lucie County "Move to Collaborative Impact Funding Model"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37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54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06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Most recent </a:t>
            </a:r>
            <a:r>
              <a:rPr lang="en-US" dirty="0"/>
              <a:t>completed audit, and IRS 990 must be from the same FY.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United Way of St. Lucie County "Move to Collaborative Impact Funding Model"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95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02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</a:t>
            </a:r>
            <a:r>
              <a:rPr lang="en-US" baseline="0" dirty="0"/>
              <a:t>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2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United Way of St. Lucie County "Move to Collaborative Impact Funding Model"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63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3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United Way of St. Lucie County "Move to Collaborative Impact Funding Model"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32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50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04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3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09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2020/21 Allocation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1E1AE-EB88-4CA1-BB42-568C824391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31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11EAD89-9334-44B1-AFB3-6789CB022EA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23048795-6E48-422F-915E-95C4ACB99511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901E-2A4B-4A38-B789-2FDCBA04582C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8FCC-D2E9-4983-B084-2CD6240C6FB4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A1BF-7969-481D-9589-603EC80FEB7B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936-A47D-4BDA-A593-322D3B50E72C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FC5-7300-4F29-9BC1-BBF517794F27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47B95B1-BA73-4E83-94CA-86721D87157F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CBF3370-8896-49B8-9AC4-67FFF97F65C1}" type="datetime1">
              <a:rPr lang="en-US" smtClean="0"/>
              <a:t>3/3/2025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8D3B9-270B-4423-9549-2E6AA54DC231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B5FB-C84E-41BD-A2E8-3EC3392432E3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042-F137-4817-9D62-FC3731C7A8B0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842A-6AF2-49D7-8ABC-1EDA457CAD29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90FD846A-3CF2-4583-A5FC-6FA0A2FEEB60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FC1A295-EF58-419F-ADA4-3188795CE6F1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7D75F19-9D5D-5943-BC65-01A39F1F050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  <p:sldLayoutId id="2147483975" r:id="rId13"/>
    <p:sldLayoutId id="2147483976" r:id="rId1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howard@uwslo.or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" y="4191000"/>
            <a:ext cx="7106920" cy="989106"/>
          </a:xfrm>
        </p:spPr>
        <p:txBody>
          <a:bodyPr>
            <a:noAutofit/>
          </a:bodyPr>
          <a:lstStyle/>
          <a:p>
            <a:r>
              <a:rPr lang="en-US" sz="3600" dirty="0"/>
              <a:t>2025-2026</a:t>
            </a:r>
            <a:br>
              <a:rPr lang="en-US" sz="3600" dirty="0"/>
            </a:br>
            <a:r>
              <a:rPr lang="en-US" sz="3600" dirty="0"/>
              <a:t>Application Workshop</a:t>
            </a: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9189BF3C-38D8-C3EB-C149-2BC44183EF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078" y="205855"/>
            <a:ext cx="5727545" cy="1976003"/>
          </a:xfrm>
          <a:prstGeom prst="rect">
            <a:avLst/>
          </a:prstGeom>
        </p:spPr>
      </p:pic>
      <p:pic>
        <p:nvPicPr>
          <p:cNvPr id="18" name="Audio 17">
            <a:hlinkClick r:id="" action="ppaction://media"/>
            <a:extLst>
              <a:ext uri="{FF2B5EF4-FFF2-40B4-BE49-F238E27FC236}">
                <a16:creationId xmlns:a16="http://schemas.microsoft.com/office/drawing/2014/main" id="{7DC31811-2578-F00D-B95E-BD28289555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 l="-184527" t="-81922" r="-184527" b="-81922"/>
          <a:stretch>
            <a:fillRect/>
          </a:stretch>
        </p:blipFill>
        <p:spPr>
          <a:xfrm>
            <a:off x="6858000" y="5572125"/>
            <a:ext cx="2285999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38"/>
    </mc:Choice>
    <mc:Fallback xmlns="">
      <p:transition spd="slow" advTm="148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&amp; Indicators – Youth Opportunity (Youth Success)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Quantity Measures</a:t>
            </a:r>
          </a:p>
          <a:p>
            <a:pPr lvl="1"/>
            <a:r>
              <a:rPr lang="en-US" dirty="0"/>
              <a:t># of youth (K-12) participating in out-of-class time programs and/or receiving individualized academic or social-emotional supports</a:t>
            </a:r>
          </a:p>
          <a:p>
            <a:pPr lvl="1"/>
            <a:r>
              <a:rPr lang="en-US" dirty="0"/>
              <a:t># of youth who receive job skills training including technical and soft skills, interest/skills assessment and counseling, and/or internships</a:t>
            </a:r>
          </a:p>
          <a:p>
            <a:pPr lvl="1"/>
            <a:r>
              <a:rPr lang="en-US" dirty="0"/>
              <a:t># of parents/caregivers of youth (K-12) provided with information, resources, tools, trainings, and/or teaching skills to promote youth success in school</a:t>
            </a:r>
          </a:p>
          <a:p>
            <a:pPr lvl="1"/>
            <a:r>
              <a:rPr lang="en-US" dirty="0"/>
              <a:t># of youth development staff trained to provide quality programs/services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3FD1B-2121-81DC-909C-D158FBB0D1A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0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&amp; Indicators – Youth Opportunity (Youth Success 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Results Indicators</a:t>
            </a:r>
          </a:p>
          <a:p>
            <a:pPr lvl="1"/>
            <a:r>
              <a:rPr lang="en-US" dirty="0"/>
              <a:t>% of youth served who earn passing grades in core subject areas</a:t>
            </a:r>
          </a:p>
          <a:p>
            <a:pPr lvl="1"/>
            <a:r>
              <a:rPr lang="en-US" dirty="0"/>
              <a:t>% of youth served who maintain satisfactory or improved school attendance</a:t>
            </a:r>
          </a:p>
          <a:p>
            <a:pPr lvl="1"/>
            <a:r>
              <a:rPr lang="en-US" dirty="0"/>
              <a:t>% of youth served who develop soft skills (e.g. communication, time management, personal presentation, teamwork, positive attitude, self-confidence, leadership)</a:t>
            </a:r>
          </a:p>
          <a:p>
            <a:pPr lvl="1"/>
            <a:r>
              <a:rPr lang="en-US" dirty="0"/>
              <a:t>% of youth served who transition from middle school to high school on time</a:t>
            </a:r>
          </a:p>
          <a:p>
            <a:pPr lvl="1"/>
            <a:r>
              <a:rPr lang="en-US" dirty="0"/>
              <a:t>% of youth served who gain post-secondary employment, job training, further education, or credentials</a:t>
            </a:r>
          </a:p>
          <a:p>
            <a:pPr lvl="1"/>
            <a:r>
              <a:rPr lang="en-US" dirty="0"/>
              <a:t>% of parents/caregivers served who report increased positive engagement with youth under their care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3FD1B-2121-81DC-909C-D158FBB0D1A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0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Timeline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March 3, 2025- Application released</a:t>
            </a:r>
          </a:p>
          <a:p>
            <a:pPr lvl="0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March 31, 2025- Applications due by 5 PM in e-</a:t>
            </a:r>
            <a:r>
              <a:rPr lang="en-US" dirty="0" err="1">
                <a:solidFill>
                  <a:srgbClr val="103154">
                    <a:lumMod val="90000"/>
                    <a:lumOff val="10000"/>
                  </a:srgbClr>
                </a:solidFill>
              </a:rPr>
              <a:t>Cimpact</a:t>
            </a: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 </a:t>
            </a:r>
          </a:p>
          <a:p>
            <a:pPr lvl="0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April 14, 2025- Notifications of Presentation Date/Time</a:t>
            </a:r>
          </a:p>
          <a:p>
            <a:pPr lvl="1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April 28-29: Basic Needs Panel Dates</a:t>
            </a:r>
          </a:p>
          <a:p>
            <a:pPr lvl="1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April 30- May1: Youth Opportunity Panel Dates</a:t>
            </a:r>
          </a:p>
          <a:p>
            <a:pPr lvl="1">
              <a:buClr>
                <a:srgbClr val="FF7F01"/>
              </a:buClr>
            </a:pPr>
            <a:r>
              <a:rPr lang="en-US" dirty="0">
                <a:solidFill>
                  <a:srgbClr val="103154">
                    <a:lumMod val="90000"/>
                    <a:lumOff val="10000"/>
                  </a:srgbClr>
                </a:solidFill>
              </a:rPr>
              <a:t>May 7: Okeechobee Panel Dates</a:t>
            </a:r>
          </a:p>
          <a:p>
            <a:pPr>
              <a:buClr>
                <a:srgbClr val="FF7F01"/>
              </a:buClr>
            </a:pPr>
            <a:r>
              <a:rPr lang="en-US" dirty="0"/>
              <a:t>June 23, 2025- Notification of Funding Awards </a:t>
            </a:r>
            <a:r>
              <a:rPr lang="en-US" sz="1000" dirty="0"/>
              <a:t>*(Date subject to change)</a:t>
            </a:r>
          </a:p>
          <a:p>
            <a:pPr lvl="0">
              <a:buClr>
                <a:srgbClr val="FF7F01"/>
              </a:buClr>
            </a:pPr>
            <a:r>
              <a:rPr lang="en-US" dirty="0"/>
              <a:t>July 1, 2025-Funding cycle begins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BCCBB1-6D88-7DD1-6960-1A8089DC623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50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Parts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Agency Information</a:t>
            </a:r>
          </a:p>
          <a:p>
            <a:r>
              <a:rPr lang="en-US" dirty="0"/>
              <a:t>Part 2: Program Information</a:t>
            </a:r>
          </a:p>
          <a:p>
            <a:pPr lvl="1"/>
            <a:r>
              <a:rPr lang="en-US" dirty="0"/>
              <a:t>Includes Program Specific Budget</a:t>
            </a:r>
          </a:p>
          <a:p>
            <a:r>
              <a:rPr lang="en-US" dirty="0"/>
              <a:t>Part 3: Required Documentation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315064-0363-CA83-A7A3-D12C5E43B24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732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Part 1: Agency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 Overview</a:t>
            </a:r>
          </a:p>
          <a:p>
            <a:r>
              <a:rPr lang="en-US" dirty="0"/>
              <a:t>Agency Narratives</a:t>
            </a:r>
          </a:p>
          <a:p>
            <a:pPr lvl="1"/>
            <a:r>
              <a:rPr lang="en-US" dirty="0"/>
              <a:t>Board Effectiveness</a:t>
            </a:r>
          </a:p>
          <a:p>
            <a:r>
              <a:rPr lang="en-US" dirty="0"/>
              <a:t>UW Standards of Excellence</a:t>
            </a:r>
          </a:p>
          <a:p>
            <a:r>
              <a:rPr lang="en-US" dirty="0"/>
              <a:t>Counterterrorism Compliance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2E12B6-CBB8-B047-D073-51613C560A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78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Part 2: Program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Information</a:t>
            </a:r>
          </a:p>
          <a:p>
            <a:r>
              <a:rPr lang="en-US" dirty="0"/>
              <a:t>Proposal Narrative</a:t>
            </a:r>
          </a:p>
          <a:p>
            <a:r>
              <a:rPr lang="en-US" dirty="0"/>
              <a:t>Program Budget</a:t>
            </a:r>
          </a:p>
          <a:p>
            <a:r>
              <a:rPr lang="en-US" dirty="0"/>
              <a:t>Budget Narrative</a:t>
            </a:r>
          </a:p>
          <a:p>
            <a:r>
              <a:rPr lang="en-US" dirty="0"/>
              <a:t>Program Demographics</a:t>
            </a:r>
          </a:p>
          <a:p>
            <a:r>
              <a:rPr lang="en-US" dirty="0"/>
              <a:t>Program Outcomes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AFC2DB-27A6-3772-9517-27042F356DB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11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Part 3: Required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IRS 501(c)3 letter;</a:t>
            </a:r>
          </a:p>
          <a:p>
            <a:pPr lvl="1"/>
            <a:r>
              <a:rPr lang="en-US" dirty="0"/>
              <a:t>List of current Board of Directors, including addresses;</a:t>
            </a:r>
          </a:p>
          <a:p>
            <a:pPr lvl="1"/>
            <a:r>
              <a:rPr lang="en-US" dirty="0"/>
              <a:t>Financial Statements;</a:t>
            </a:r>
          </a:p>
          <a:p>
            <a:pPr lvl="1"/>
            <a:r>
              <a:rPr lang="en-US" dirty="0"/>
              <a:t>Most Recent Completed Audit; </a:t>
            </a:r>
          </a:p>
          <a:p>
            <a:pPr lvl="1"/>
            <a:r>
              <a:rPr lang="en-US" dirty="0"/>
              <a:t>Audit Management Letter and Agency’s Response; </a:t>
            </a:r>
          </a:p>
          <a:p>
            <a:pPr lvl="1"/>
            <a:r>
              <a:rPr lang="en-US" dirty="0"/>
              <a:t>Most Recent IRS Form 990, including all schedules; </a:t>
            </a:r>
          </a:p>
          <a:p>
            <a:pPr lvl="1"/>
            <a:r>
              <a:rPr lang="en-US" dirty="0"/>
              <a:t>Last 3 board meeting minutes</a:t>
            </a:r>
          </a:p>
          <a:p>
            <a:pPr lvl="1"/>
            <a:r>
              <a:rPr lang="en-US" dirty="0"/>
              <a:t>Measurement Tool.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B77DEB-66DC-A6B9-216C-C325C4C082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03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Jeff Howard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Jeff.howard@uwslo.org</a:t>
            </a:r>
            <a:r>
              <a:rPr lang="en-US" dirty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DEADLINE FOR SUBMISSION:</a:t>
            </a:r>
          </a:p>
          <a:p>
            <a:pPr marL="0" indent="0" algn="ctr">
              <a:buNone/>
            </a:pPr>
            <a:r>
              <a:rPr lang="en-US" dirty="0"/>
              <a:t>March 31</a:t>
            </a:r>
            <a:r>
              <a:rPr lang="en-US" baseline="30000" dirty="0"/>
              <a:t>st</a:t>
            </a:r>
            <a:r>
              <a:rPr lang="en-US" dirty="0"/>
              <a:t> by 5:00 PM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0FB7F2-7BBF-FD03-971C-58433180B1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86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43812" y="3339540"/>
            <a:ext cx="5867400" cy="1470025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1800" dirty="0"/>
              <a:t>Any questions? Contact Jeff Howard at Jeff.Howard@uwslo.org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2EE1BC-3776-9324-D350-B37F9B1C50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7833" y="271686"/>
            <a:ext cx="5838599" cy="201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7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 anchor="b">
            <a:normAutofit/>
          </a:bodyPr>
          <a:lstStyle/>
          <a:p>
            <a:r>
              <a:rPr lang="en-US" dirty="0"/>
              <a:t>Mission &amp; Vision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Mission Statement: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improve lives by mobilizing the caring power of our community.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Vision Statement: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UWSLO envisions a community where all individuals and families achieve their human potential through education, income stability and healthy lives.</a:t>
            </a:r>
          </a:p>
        </p:txBody>
      </p:sp>
      <p:pic>
        <p:nvPicPr>
          <p:cNvPr id="6" name="Picture 5" descr="A logo with blue text&#10;&#10;Description automatically generated">
            <a:extLst>
              <a:ext uri="{FF2B5EF4-FFF2-40B4-BE49-F238E27FC236}">
                <a16:creationId xmlns:a16="http://schemas.microsoft.com/office/drawing/2014/main" id="{B8DBF2AB-D0F5-49F6-B10D-1BC10C1624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28" r="66627"/>
          <a:stretch/>
        </p:blipFill>
        <p:spPr>
          <a:xfrm>
            <a:off x="4934292" y="2230015"/>
            <a:ext cx="3428658" cy="3726285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C493B2-046C-E63D-5802-07DD31D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8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27323570"/>
              </p:ext>
            </p:extLst>
          </p:nvPr>
        </p:nvGraphicFramePr>
        <p:xfrm>
          <a:off x="313135" y="382691"/>
          <a:ext cx="8541649" cy="6404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79758" y="5704894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FY 2025-2026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0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53442518"/>
              </p:ext>
            </p:extLst>
          </p:nvPr>
        </p:nvGraphicFramePr>
        <p:xfrm>
          <a:off x="382723" y="979519"/>
          <a:ext cx="8332890" cy="4813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B5073CB-D2CE-E5DB-099D-C30F9194DAA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6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 anchor="b">
            <a:normAutofit/>
          </a:bodyPr>
          <a:lstStyle/>
          <a:p>
            <a:r>
              <a:rPr lang="en-US" dirty="0"/>
              <a:t>Funding Priorities – Basic Needs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288CC7-9848-54B5-D593-53D026AA4B4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28" r="66627"/>
          <a:stretch/>
        </p:blipFill>
        <p:spPr>
          <a:xfrm>
            <a:off x="779461" y="1981201"/>
            <a:ext cx="3657600" cy="39751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/>
          <a:p>
            <a:r>
              <a:rPr lang="en-US" dirty="0"/>
              <a:t>Low- and moderate-income households use a safety-net of services that support their basic needs such as food, shelter, and housing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48A24-0550-5401-CBF8-22C1CE1FB0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6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&amp; Indicators – Basic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84EF-1F05-426D-A2E7-85F5B0EDF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Quantity Measures:</a:t>
            </a:r>
          </a:p>
          <a:p>
            <a:pPr lvl="1"/>
            <a:r>
              <a:rPr lang="en-US" dirty="0"/>
              <a:t># of households who received emergency assistance: a) rent/mortgage or b) utility</a:t>
            </a:r>
          </a:p>
          <a:p>
            <a:pPr lvl="1"/>
            <a:r>
              <a:rPr lang="en-US" dirty="0"/>
              <a:t># of households who received food assistance</a:t>
            </a:r>
          </a:p>
          <a:p>
            <a:pPr lvl="1"/>
            <a:r>
              <a:rPr lang="en-US" dirty="0"/>
              <a:t># of individuals who received prescription assistance, primary medical, vision, or mental health care services</a:t>
            </a:r>
          </a:p>
          <a:p>
            <a:pPr lvl="1"/>
            <a:r>
              <a:rPr lang="en-US" dirty="0"/>
              <a:t># of individuals who enrolled in food assistance programs</a:t>
            </a:r>
          </a:p>
          <a:p>
            <a:pPr lvl="1"/>
            <a:r>
              <a:rPr lang="en-US" dirty="0"/>
              <a:t># of clients screened for benefits via ACCESS</a:t>
            </a:r>
          </a:p>
          <a:p>
            <a:pPr lvl="1"/>
            <a:r>
              <a:rPr lang="en-US" dirty="0"/>
              <a:t># of clients receiving emergency services within 48 hours of request</a:t>
            </a:r>
          </a:p>
          <a:p>
            <a:pPr lvl="1"/>
            <a:r>
              <a:rPr lang="en-US" dirty="0"/>
              <a:t># of clients who did not have a repeat request for the same emergency service within 90 days of the last service</a:t>
            </a:r>
          </a:p>
          <a:p>
            <a:pPr lvl="1"/>
            <a:r>
              <a:rPr lang="en-US" dirty="0"/>
              <a:t># of participants who received information about available community resources or assistance programs</a:t>
            </a:r>
          </a:p>
          <a:p>
            <a:pPr lvl="1"/>
            <a:r>
              <a:rPr lang="en-US" dirty="0"/>
              <a:t># of participants who felt the resources received were helpful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DCA078-56FE-2C4E-39EE-4AAEF88B93C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5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Funding Priorities – Youth Opportunity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3BCA96-8358-12AF-AB25-4D767E91D49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28" r="66627"/>
          <a:stretch/>
        </p:blipFill>
        <p:spPr>
          <a:xfrm>
            <a:off x="779461" y="1981201"/>
            <a:ext cx="3657600" cy="39751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Childhood Success (CS)</a:t>
            </a:r>
          </a:p>
          <a:p>
            <a:pPr lvl="1"/>
            <a:r>
              <a:rPr lang="en-US" dirty="0"/>
              <a:t>Children (birth to 3</a:t>
            </a:r>
            <a:r>
              <a:rPr lang="en-US" baseline="30000" dirty="0"/>
              <a:t>rd</a:t>
            </a:r>
            <a:r>
              <a:rPr lang="en-US" dirty="0"/>
              <a:t> grade) enter school ready to learn and succeed; children do well in school.</a:t>
            </a:r>
          </a:p>
          <a:p>
            <a:r>
              <a:rPr lang="en-US" dirty="0"/>
              <a:t>Youth Success (YS)</a:t>
            </a:r>
          </a:p>
          <a:p>
            <a:pPr lvl="1"/>
            <a:r>
              <a:rPr lang="en-US" dirty="0"/>
              <a:t>Youth (grades K-12) do well in school, graduate on time, and are ready to succeed in post-secondary education and a career path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44749A-BA8A-589C-9179-E2ABB91222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9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&amp; Indicators – Youth Opportunity (Childhood Success)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Quantity Measures</a:t>
            </a:r>
          </a:p>
          <a:p>
            <a:pPr lvl="1"/>
            <a:r>
              <a:rPr lang="en-US" dirty="0"/>
              <a:t># of children (birth to 5) participating in high-quality early education and care programs</a:t>
            </a:r>
          </a:p>
          <a:p>
            <a:pPr lvl="1"/>
            <a:r>
              <a:rPr lang="en-US" dirty="0"/>
              <a:t># of parents/caregivers of children (birth to 3</a:t>
            </a:r>
            <a:r>
              <a:rPr lang="en-US" baseline="30000" dirty="0"/>
              <a:t>rd</a:t>
            </a:r>
            <a:r>
              <a:rPr lang="en-US" dirty="0"/>
              <a:t> grade) provided with information, resources, tools, trainings, and/or teaching skills to promote early learning and social-emotional development</a:t>
            </a:r>
          </a:p>
          <a:p>
            <a:pPr lvl="1"/>
            <a:r>
              <a:rPr lang="en-US" dirty="0"/>
              <a:t># of children (K-3) receiving literacy supports</a:t>
            </a:r>
          </a:p>
          <a:p>
            <a:pPr lvl="1"/>
            <a:r>
              <a:rPr lang="en-US" dirty="0"/>
              <a:t># of early childhood staff trained to provide quality programs/services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3352D9-50A8-0223-E63B-003D833B2F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26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&amp; Indicators – Youth Opportunity (Childhood Success 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Indicators:</a:t>
            </a:r>
          </a:p>
          <a:p>
            <a:pPr lvl="1"/>
            <a:r>
              <a:rPr lang="en-US" dirty="0"/>
              <a:t>% of children served (birth to 5) who achieve and/or make progress toward developmental milestones</a:t>
            </a:r>
          </a:p>
          <a:p>
            <a:pPr lvl="1"/>
            <a:r>
              <a:rPr lang="en-US" dirty="0"/>
              <a:t>% of parents/caregivers served who report increased positive engagement and/or development with children under their care</a:t>
            </a:r>
          </a:p>
          <a:p>
            <a:pPr lvl="1"/>
            <a:r>
              <a:rPr lang="en-US" dirty="0"/>
              <a:t>% of children served (K-3) who improve literacy skills</a:t>
            </a:r>
          </a:p>
          <a:p>
            <a:pPr lvl="1"/>
            <a:r>
              <a:rPr lang="en-US" dirty="0"/>
              <a:t>% of children served (K-3) who maintain satisfactory or improve school attendance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3352D9-50A8-0223-E63B-003D833B2F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61858" y="317241"/>
            <a:ext cx="1784988" cy="6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72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a0746b-131b-46ed-a42a-da5c6e2b051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B9A2BB1C72B43B543070DAA2C5443" ma:contentTypeVersion="17" ma:contentTypeDescription="Create a new document." ma:contentTypeScope="" ma:versionID="7bab032e078f33b74b21263bc002f061">
  <xsd:schema xmlns:xsd="http://www.w3.org/2001/XMLSchema" xmlns:xs="http://www.w3.org/2001/XMLSchema" xmlns:p="http://schemas.microsoft.com/office/2006/metadata/properties" xmlns:ns3="a7a0746b-131b-46ed-a42a-da5c6e2b0519" xmlns:ns4="aa13c71e-9fb3-44ec-b45e-8377b0ed4346" targetNamespace="http://schemas.microsoft.com/office/2006/metadata/properties" ma:root="true" ma:fieldsID="f57ff8050033b5ff32593e291288d7bb" ns3:_="" ns4:_="">
    <xsd:import namespace="a7a0746b-131b-46ed-a42a-da5c6e2b0519"/>
    <xsd:import namespace="aa13c71e-9fb3-44ec-b45e-8377b0ed43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0746b-131b-46ed-a42a-da5c6e2b05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13c71e-9fb3-44ec-b45e-8377b0ed4346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4C10D-451D-4148-9E1B-6E9CFDFB4E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5053A-6E4A-40C2-964F-BFECF7A3E70A}">
  <ds:schemaRefs>
    <ds:schemaRef ds:uri="aa13c71e-9fb3-44ec-b45e-8377b0ed4346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7a0746b-131b-46ed-a42a-da5c6e2b0519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1E1DADE-D556-447B-B6D1-1626631B0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a0746b-131b-46ed-a42a-da5c6e2b0519"/>
    <ds:schemaRef ds:uri="aa13c71e-9fb3-44ec-b45e-8377b0ed43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9817</TotalTime>
  <Words>1069</Words>
  <Application>Microsoft Office PowerPoint</Application>
  <PresentationFormat>On-screen Show (4:3)</PresentationFormat>
  <Paragraphs>156</Paragraphs>
  <Slides>18</Slides>
  <Notes>18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Corbel</vt:lpstr>
      <vt:lpstr>Wingdings 2</vt:lpstr>
      <vt:lpstr>Pixel</vt:lpstr>
      <vt:lpstr>2025-2026 Application Workshop</vt:lpstr>
      <vt:lpstr>Mission &amp; Vision Statement</vt:lpstr>
      <vt:lpstr>PowerPoint Presentation</vt:lpstr>
      <vt:lpstr>PowerPoint Presentation</vt:lpstr>
      <vt:lpstr>Funding Priorities – Basic Needs</vt:lpstr>
      <vt:lpstr>Outcomes &amp; Indicators – Basic Needs</vt:lpstr>
      <vt:lpstr>Funding Priorities – Youth Opportunity </vt:lpstr>
      <vt:lpstr>Outcomes &amp; Indicators – Youth Opportunity (Childhood Success) </vt:lpstr>
      <vt:lpstr>Outcomes &amp; Indicators – Youth Opportunity (Childhood Success Cont.)</vt:lpstr>
      <vt:lpstr>Outcomes &amp; Indicators – Youth Opportunity (Youth Success)</vt:lpstr>
      <vt:lpstr>Outcomes &amp; Indicators – Youth Opportunity (Youth Success Cont.)</vt:lpstr>
      <vt:lpstr>Application Timeline</vt:lpstr>
      <vt:lpstr>Application Parts</vt:lpstr>
      <vt:lpstr>Application Part 1: Agency Information</vt:lpstr>
      <vt:lpstr>Application Part 2: Program Information</vt:lpstr>
      <vt:lpstr>Application Part 3: Required Documentation</vt:lpstr>
      <vt:lpstr>Application Assistance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Meadows</dc:creator>
  <cp:lastModifiedBy>Jeff Howard</cp:lastModifiedBy>
  <cp:revision>190</cp:revision>
  <cp:lastPrinted>2022-02-28T19:26:11Z</cp:lastPrinted>
  <dcterms:created xsi:type="dcterms:W3CDTF">2016-12-12T18:19:37Z</dcterms:created>
  <dcterms:modified xsi:type="dcterms:W3CDTF">2025-03-03T05:52:25Z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0x010100046B9A2BB1C72B43B543070DAA2C5443</vt:lpwstr>
  </property>
</Properties>
</file>